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7"/>
  </p:notesMasterIdLst>
  <p:sldIdLst>
    <p:sldId id="256" r:id="rId2"/>
    <p:sldId id="436" r:id="rId3"/>
    <p:sldId id="437" r:id="rId4"/>
    <p:sldId id="333" r:id="rId5"/>
    <p:sldId id="352" r:id="rId6"/>
    <p:sldId id="320" r:id="rId7"/>
    <p:sldId id="323" r:id="rId8"/>
    <p:sldId id="324" r:id="rId9"/>
    <p:sldId id="335" r:id="rId10"/>
    <p:sldId id="331" r:id="rId11"/>
    <p:sldId id="332" r:id="rId12"/>
    <p:sldId id="407" r:id="rId13"/>
    <p:sldId id="370" r:id="rId14"/>
    <p:sldId id="371" r:id="rId15"/>
    <p:sldId id="327" r:id="rId16"/>
    <p:sldId id="328" r:id="rId17"/>
    <p:sldId id="330" r:id="rId18"/>
    <p:sldId id="438" r:id="rId19"/>
    <p:sldId id="381" r:id="rId20"/>
    <p:sldId id="382" r:id="rId21"/>
    <p:sldId id="383" r:id="rId22"/>
    <p:sldId id="384" r:id="rId23"/>
    <p:sldId id="434" r:id="rId24"/>
    <p:sldId id="295" r:id="rId25"/>
    <p:sldId id="43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C"/>
    <a:srgbClr val="4A1640"/>
    <a:srgbClr val="0033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660"/>
  </p:normalViewPr>
  <p:slideViewPr>
    <p:cSldViewPr snapToGrid="0">
      <p:cViewPr varScale="1">
        <p:scale>
          <a:sx n="67" d="100"/>
          <a:sy n="67"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1E769F-A76B-47F2-88C5-DFC0BBA75757}" type="datetimeFigureOut">
              <a:rPr lang="en-US" smtClean="0"/>
              <a:pPr/>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B9ECC-D187-48E6-9B46-02A0C28F5AD5}" type="slidenum">
              <a:rPr lang="en-US" smtClean="0"/>
              <a:pPr/>
              <a:t>‹#›</a:t>
            </a:fld>
            <a:endParaRPr lang="en-US"/>
          </a:p>
        </p:txBody>
      </p:sp>
    </p:spTree>
    <p:extLst>
      <p:ext uri="{BB962C8B-B14F-4D97-AF65-F5344CB8AC3E}">
        <p14:creationId xmlns:p14="http://schemas.microsoft.com/office/powerpoint/2010/main" val="374428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9ECC-D187-48E6-9B46-02A0C28F5AD5}" type="slidenum">
              <a:rPr lang="en-US" smtClean="0"/>
              <a:pPr/>
              <a:t>1</a:t>
            </a:fld>
            <a:endParaRPr lang="en-US"/>
          </a:p>
        </p:txBody>
      </p:sp>
    </p:spTree>
    <p:extLst>
      <p:ext uri="{BB962C8B-B14F-4D97-AF65-F5344CB8AC3E}">
        <p14:creationId xmlns:p14="http://schemas.microsoft.com/office/powerpoint/2010/main" val="61154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B9ECC-D187-48E6-9B46-02A0C28F5AD5}" type="slidenum">
              <a:rPr lang="en-US" smtClean="0"/>
              <a:pPr/>
              <a:t>9</a:t>
            </a:fld>
            <a:endParaRPr lang="en-US"/>
          </a:p>
        </p:txBody>
      </p:sp>
    </p:spTree>
    <p:extLst>
      <p:ext uri="{BB962C8B-B14F-4D97-AF65-F5344CB8AC3E}">
        <p14:creationId xmlns:p14="http://schemas.microsoft.com/office/powerpoint/2010/main" val="146476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837B1-65D2-418E-86AB-FA8B8AC03FBB}"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13181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0F0B2F-A0F5-4C37-B8F2-3A7689D43050}" type="datetime1">
              <a:rPr lang="en-US" smtClean="0"/>
              <a:pPr/>
              <a:t>11/13/2022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83791197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0F0B2F-A0F5-4C37-B8F2-3A7689D43050}"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318218050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C0F0B2F-A0F5-4C37-B8F2-3A7689D43050}"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6344407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F0B2F-A0F5-4C37-B8F2-3A7689D43050}"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77590925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0F0B2F-A0F5-4C37-B8F2-3A7689D43050}" type="datetime1">
              <a:rPr lang="en-US" smtClean="0"/>
              <a:pPr/>
              <a:t>11/13/2022</a:t>
            </a:fld>
            <a:endParaRPr lang="en-US"/>
          </a:p>
        </p:txBody>
      </p:sp>
      <p:sp>
        <p:nvSpPr>
          <p:cNvPr id="4"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52395813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0F0B2F-A0F5-4C37-B8F2-3A7689D43050}" type="datetime1">
              <a:rPr lang="en-US" smtClean="0"/>
              <a:pPr/>
              <a:t>11/13/2022</a:t>
            </a:fld>
            <a:endParaRPr lang="en-US"/>
          </a:p>
        </p:txBody>
      </p:sp>
      <p:sp>
        <p:nvSpPr>
          <p:cNvPr id="4"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370407283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9D374-1070-4364-A418-A7B7ED2D575A}"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755556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47FA0-11C8-4894-938E-50B16A80E135}"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47690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8749-6EE3-4348-B435-F57813773E8A}"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59997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699078-E98E-46EA-8F2F-6242027D00C7}" type="datetime1">
              <a:rPr lang="en-US" smtClean="0"/>
              <a:pPr/>
              <a:t>11/13/2022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385837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2A045-21F3-47A8-800A-FA7348DF0A4F}" type="datetime1">
              <a:rPr lang="en-US" smtClean="0"/>
              <a:pPr/>
              <a:t>11/13/2022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06635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2C36F-813B-41EE-A597-526F86B8C69A}" type="datetime1">
              <a:rPr lang="en-US" smtClean="0"/>
              <a:pPr/>
              <a:t>11/13/2022</a:t>
            </a:fld>
            <a:endParaRPr lang="en-US"/>
          </a:p>
        </p:txBody>
      </p:sp>
      <p:sp>
        <p:nvSpPr>
          <p:cNvPr id="8" name="Footer Placeholder 7"/>
          <p:cNvSpPr>
            <a:spLocks noGrp="1"/>
          </p:cNvSpPr>
          <p:nvPr>
            <p:ph type="ftr" sz="quarter" idx="11"/>
          </p:nvPr>
        </p:nvSpPr>
        <p:spPr/>
        <p:txBody>
          <a:bodyPr/>
          <a:lstStyle/>
          <a:p>
            <a:r>
              <a:rPr lang="en-US"/>
              <a:t>2</a:t>
            </a:r>
          </a:p>
        </p:txBody>
      </p:sp>
      <p:sp>
        <p:nvSpPr>
          <p:cNvPr id="9" name="Slide Number Placeholder 8"/>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158128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C4726D5-1555-4F1A-8DCC-14F56932F05E}" type="datetime1">
              <a:rPr lang="en-US" smtClean="0"/>
              <a:pPr/>
              <a:t>11/13/2022</a:t>
            </a:fld>
            <a:endParaRPr lang="en-US"/>
          </a:p>
        </p:txBody>
      </p:sp>
      <p:sp>
        <p:nvSpPr>
          <p:cNvPr id="5" name="Footer Placeholder 3"/>
          <p:cNvSpPr>
            <a:spLocks noGrp="1"/>
          </p:cNvSpPr>
          <p:nvPr>
            <p:ph type="ftr" sz="quarter" idx="11"/>
          </p:nvPr>
        </p:nvSpPr>
        <p:spPr/>
        <p:txBody>
          <a:bodyPr/>
          <a:lstStyle/>
          <a:p>
            <a:r>
              <a:rPr lang="en-US"/>
              <a:t>2</a:t>
            </a:r>
          </a:p>
        </p:txBody>
      </p:sp>
      <p:sp>
        <p:nvSpPr>
          <p:cNvPr id="6" name="Slide Number Placeholder 4"/>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428252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9FE707-B1DF-405D-B3A6-01E6B159CF44}" type="datetime1">
              <a:rPr lang="en-US" smtClean="0"/>
              <a:pPr/>
              <a:t>11/13/2022</a:t>
            </a:fld>
            <a:endParaRPr lang="en-US"/>
          </a:p>
        </p:txBody>
      </p:sp>
      <p:sp>
        <p:nvSpPr>
          <p:cNvPr id="5" name="Footer Placeholder 2"/>
          <p:cNvSpPr>
            <a:spLocks noGrp="1"/>
          </p:cNvSpPr>
          <p:nvPr>
            <p:ph type="ftr" sz="quarter" idx="11"/>
          </p:nvPr>
        </p:nvSpPr>
        <p:spPr/>
        <p:txBody>
          <a:bodyPr/>
          <a:lstStyle/>
          <a:p>
            <a:r>
              <a:rPr lang="en-US"/>
              <a:t>2</a:t>
            </a:r>
          </a:p>
        </p:txBody>
      </p:sp>
      <p:sp>
        <p:nvSpPr>
          <p:cNvPr id="6" name="Slide Number Placeholder 3"/>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81941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83C3AC2-0B7D-45C3-A6F8-D5D085C8DC66}" type="datetime1">
              <a:rPr lang="en-US" smtClean="0"/>
              <a:pPr/>
              <a:t>11/13/2022</a:t>
            </a:fld>
            <a:endParaRPr lang="en-US"/>
          </a:p>
        </p:txBody>
      </p:sp>
      <p:sp>
        <p:nvSpPr>
          <p:cNvPr id="5" name="Footer Placeholder 5"/>
          <p:cNvSpPr>
            <a:spLocks noGrp="1"/>
          </p:cNvSpPr>
          <p:nvPr>
            <p:ph type="ftr" sz="quarter" idx="11"/>
          </p:nvPr>
        </p:nvSpPr>
        <p:spPr/>
        <p:txBody>
          <a:bodyPr/>
          <a:lstStyle/>
          <a:p>
            <a:r>
              <a:rPr lang="en-US"/>
              <a:t>2</a:t>
            </a:r>
          </a:p>
        </p:txBody>
      </p:sp>
      <p:sp>
        <p:nvSpPr>
          <p:cNvPr id="6" name="Slide Number Placeholder 6"/>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13401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FF8A85-3995-4C74-8B1E-84517A9379A2}" type="datetime1">
              <a:rPr lang="en-US" smtClean="0"/>
              <a:pPr/>
              <a:t>11/13/2022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43193699-5F6E-4EE3-9251-C4195ABD1415}" type="slidenum">
              <a:rPr lang="en-US" smtClean="0"/>
              <a:pPr/>
              <a:t>‹#›</a:t>
            </a:fld>
            <a:endParaRPr lang="en-US"/>
          </a:p>
        </p:txBody>
      </p:sp>
    </p:spTree>
    <p:extLst>
      <p:ext uri="{BB962C8B-B14F-4D97-AF65-F5344CB8AC3E}">
        <p14:creationId xmlns:p14="http://schemas.microsoft.com/office/powerpoint/2010/main" val="292687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0F0B2F-A0F5-4C37-B8F2-3A7689D43050}" type="datetime1">
              <a:rPr lang="en-US" smtClean="0"/>
              <a:pPr/>
              <a:t>11/13/2022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2</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3193699-5F6E-4EE3-9251-C4195ABD1415}" type="slidenum">
              <a:rPr lang="en-US" smtClean="0"/>
              <a:pPr/>
              <a:t>‹#›</a:t>
            </a:fld>
            <a:endParaRPr lang="en-US"/>
          </a:p>
        </p:txBody>
      </p:sp>
    </p:spTree>
    <p:extLst>
      <p:ext uri="{BB962C8B-B14F-4D97-AF65-F5344CB8AC3E}">
        <p14:creationId xmlns:p14="http://schemas.microsoft.com/office/powerpoint/2010/main" val="219119567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osha.gov/laws-regs/regulations/standardnumber/1926/1926.501"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8295"/>
            <a:ext cx="10352540" cy="3165230"/>
          </a:xfrm>
          <a:solidFill>
            <a:schemeClr val="tx1"/>
          </a:solidFill>
          <a:ln w="76200">
            <a:solidFill>
              <a:schemeClr val="accent1"/>
            </a:solidFill>
          </a:ln>
        </p:spPr>
        <p:txBody>
          <a:bodyPr>
            <a:noAutofit/>
          </a:bodyPr>
          <a:lstStyle/>
          <a:p>
            <a:pPr marL="0" marR="0" algn="ctr">
              <a:lnSpc>
                <a:spcPct val="107000"/>
              </a:lnSpc>
              <a:spcBef>
                <a:spcPts val="0"/>
              </a:spcBef>
              <a:spcAft>
                <a:spcPts val="800"/>
              </a:spcAft>
            </a:pPr>
            <a: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SAFETY STANDARDS AND CODES FOR GOAL-0 ACTUALISATION </a:t>
            </a:r>
            <a:b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IN </a:t>
            </a:r>
            <a:b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CONSTRUCTION SITES</a:t>
            </a:r>
            <a:br>
              <a:rPr lang="en-US" sz="48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endParaRPr lang="en-US" sz="4800" dirty="0">
              <a:solidFill>
                <a:schemeClr val="bg1">
                  <a:lumMod val="75000"/>
                  <a:lumOff val="2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4" name="Slide Number Placeholder 13"/>
          <p:cNvSpPr>
            <a:spLocks noGrp="1"/>
          </p:cNvSpPr>
          <p:nvPr>
            <p:ph type="sldNum" sz="quarter" idx="12"/>
          </p:nvPr>
        </p:nvSpPr>
        <p:spPr/>
        <p:txBody>
          <a:bodyPr/>
          <a:lstStyle/>
          <a:p>
            <a:fld id="{43193699-5F6E-4EE3-9251-C4195ABD1415}" type="slidenum">
              <a:rPr lang="en-US" sz="2000" b="1" smtClean="0"/>
              <a:pPr/>
              <a:t>1</a:t>
            </a:fld>
            <a:endParaRPr lang="en-US" sz="2000" b="1"/>
          </a:p>
        </p:txBody>
      </p:sp>
      <p:pic>
        <p:nvPicPr>
          <p:cNvPr id="4" name="Picture 3" descr="5 steps to a safe construction site">
            <a:extLst>
              <a:ext uri="{FF2B5EF4-FFF2-40B4-BE49-F238E27FC236}">
                <a16:creationId xmlns:a16="http://schemas.microsoft.com/office/drawing/2014/main" id="{273B0B74-8D1A-9DF3-7057-DA613D5FB9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7100" y="2046850"/>
            <a:ext cx="2374900" cy="1765495"/>
          </a:xfrm>
          <a:prstGeom prst="rect">
            <a:avLst/>
          </a:prstGeom>
          <a:noFill/>
          <a:ln>
            <a:noFill/>
          </a:ln>
        </p:spPr>
      </p:pic>
      <p:sp>
        <p:nvSpPr>
          <p:cNvPr id="5" name="TextBox 4">
            <a:extLst>
              <a:ext uri="{FF2B5EF4-FFF2-40B4-BE49-F238E27FC236}">
                <a16:creationId xmlns:a16="http://schemas.microsoft.com/office/drawing/2014/main" id="{FD8166BB-926F-0101-7A03-D7ED5FD60BD0}"/>
              </a:ext>
            </a:extLst>
          </p:cNvPr>
          <p:cNvSpPr txBox="1"/>
          <p:nvPr/>
        </p:nvSpPr>
        <p:spPr>
          <a:xfrm>
            <a:off x="1104314" y="4704337"/>
            <a:ext cx="8143912" cy="1323439"/>
          </a:xfrm>
          <a:prstGeom prst="rect">
            <a:avLst/>
          </a:prstGeom>
          <a:noFill/>
        </p:spPr>
        <p:txBody>
          <a:bodyPr wrap="square" rtlCol="0">
            <a:spAutoFit/>
          </a:bodyPr>
          <a:lstStyle/>
          <a:p>
            <a:pPr algn="ctr"/>
            <a:r>
              <a:rPr lang="en-US" sz="40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BY</a:t>
            </a:r>
            <a:br>
              <a:rPr lang="en-US" sz="40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br>
            <a:r>
              <a:rPr lang="en-US" sz="4000" b="1" dirty="0">
                <a:solidFill>
                  <a:srgbClr val="002060"/>
                </a:solidFill>
                <a:effectLst/>
                <a:latin typeface="Garamond" panose="02020404030301010803" pitchFamily="18" charset="0"/>
                <a:ea typeface="Calibri" panose="020F0502020204030204" pitchFamily="34" charset="0"/>
                <a:cs typeface="Times New Roman" panose="02020603050405020304" pitchFamily="18" charset="0"/>
              </a:rPr>
              <a:t>DEAREST EJENARHOME</a:t>
            </a:r>
            <a:endParaRPr lang="en-US" sz="4000" dirty="0">
              <a:solidFill>
                <a:srgbClr val="002060"/>
              </a:solidFill>
            </a:endParaRPr>
          </a:p>
        </p:txBody>
      </p:sp>
    </p:spTree>
    <p:extLst>
      <p:ext uri="{BB962C8B-B14F-4D97-AF65-F5344CB8AC3E}">
        <p14:creationId xmlns:p14="http://schemas.microsoft.com/office/powerpoint/2010/main" val="31692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4B85590-409D-E78E-DB2E-F34A78A15C0F}"/>
              </a:ext>
            </a:extLst>
          </p:cNvPr>
          <p:cNvSpPr>
            <a:spLocks noGrp="1"/>
          </p:cNvSpPr>
          <p:nvPr>
            <p:ph type="dt" sz="half" idx="10"/>
          </p:nvPr>
        </p:nvSpPr>
        <p:spPr/>
        <p:txBody>
          <a:bodyPr/>
          <a:lstStyle/>
          <a:p>
            <a:fld id="{2C4726D5-1555-4F1A-8DCC-14F56932F05E}" type="datetime1">
              <a:rPr lang="en-US" smtClean="0"/>
              <a:pPr/>
              <a:t>11/13/2022</a:t>
            </a:fld>
            <a:endParaRPr lang="en-US"/>
          </a:p>
        </p:txBody>
      </p:sp>
      <p:sp>
        <p:nvSpPr>
          <p:cNvPr id="5" name="Slide Number Placeholder 4">
            <a:extLst>
              <a:ext uri="{FF2B5EF4-FFF2-40B4-BE49-F238E27FC236}">
                <a16:creationId xmlns:a16="http://schemas.microsoft.com/office/drawing/2014/main" id="{1B6DB9C4-906A-209C-5474-442708EC8FF8}"/>
              </a:ext>
            </a:extLst>
          </p:cNvPr>
          <p:cNvSpPr>
            <a:spLocks noGrp="1"/>
          </p:cNvSpPr>
          <p:nvPr>
            <p:ph type="sldNum" sz="quarter" idx="12"/>
          </p:nvPr>
        </p:nvSpPr>
        <p:spPr/>
        <p:txBody>
          <a:bodyPr/>
          <a:lstStyle/>
          <a:p>
            <a:fld id="{43193699-5F6E-4EE3-9251-C4195ABD1415}" type="slidenum">
              <a:rPr lang="en-US" smtClean="0"/>
              <a:pPr/>
              <a:t>10</a:t>
            </a:fld>
            <a:endParaRPr lang="en-US"/>
          </a:p>
        </p:txBody>
      </p:sp>
      <p:sp>
        <p:nvSpPr>
          <p:cNvPr id="10" name="TextBox 9">
            <a:extLst>
              <a:ext uri="{FF2B5EF4-FFF2-40B4-BE49-F238E27FC236}">
                <a16:creationId xmlns:a16="http://schemas.microsoft.com/office/drawing/2014/main" id="{A9184A05-90B7-8F06-8AB7-39247C9A1D8B}"/>
              </a:ext>
            </a:extLst>
          </p:cNvPr>
          <p:cNvSpPr txBox="1"/>
          <p:nvPr/>
        </p:nvSpPr>
        <p:spPr>
          <a:xfrm>
            <a:off x="1276623" y="1726423"/>
            <a:ext cx="8780117" cy="2031325"/>
          </a:xfrm>
          <a:prstGeom prst="rect">
            <a:avLst/>
          </a:prstGeom>
          <a:noFill/>
        </p:spPr>
        <p:txBody>
          <a:bodyPr wrap="square">
            <a:spAutoFit/>
          </a:bodyPr>
          <a:lstStyle/>
          <a:p>
            <a:r>
              <a:rPr lang="en-US" dirty="0">
                <a:effectLst/>
                <a:latin typeface="Garamond" panose="02020404030301010803" pitchFamily="18" charset="0"/>
              </a:rPr>
              <a:t>Occupational Safety and Health Administration (OSHA) is a body under United States Department of Labor, was initiated by Occupational Safety and Health Act of 1970 (OSH Act), it was passed to ensure safety of workers and prevent them from being </a:t>
            </a:r>
            <a:r>
              <a:rPr lang="en-US" dirty="0">
                <a:latin typeface="Garamond" panose="02020404030301010803" pitchFamily="18" charset="0"/>
              </a:rPr>
              <a:t>involved in major and/ or fatal occupational accidents</a:t>
            </a:r>
            <a:r>
              <a:rPr lang="en-US" dirty="0">
                <a:effectLst/>
                <a:latin typeface="Garamond" panose="02020404030301010803" pitchFamily="18" charset="0"/>
              </a:rPr>
              <a:t>. These are set of law</a:t>
            </a:r>
            <a:r>
              <a:rPr lang="en-US" dirty="0">
                <a:latin typeface="Garamond" panose="02020404030301010803" pitchFamily="18" charset="0"/>
              </a:rPr>
              <a:t>s which </a:t>
            </a:r>
            <a:r>
              <a:rPr lang="en-US" dirty="0">
                <a:effectLst/>
                <a:latin typeface="Garamond" panose="02020404030301010803" pitchFamily="18" charset="0"/>
              </a:rPr>
              <a:t>enforces protective workplace, safety and health standards. OSHA is also into provision of information, training, and </a:t>
            </a:r>
            <a:r>
              <a:rPr lang="en-US" dirty="0">
                <a:latin typeface="Garamond" panose="02020404030301010803" pitchFamily="18" charset="0"/>
              </a:rPr>
              <a:t>support</a:t>
            </a:r>
            <a:r>
              <a:rPr lang="en-US" dirty="0">
                <a:effectLst/>
                <a:latin typeface="Garamond" panose="02020404030301010803" pitchFamily="18" charset="0"/>
              </a:rPr>
              <a:t> to employers and workers.</a:t>
            </a:r>
            <a:br>
              <a:rPr lang="en-US" dirty="0">
                <a:latin typeface="Garamond" panose="02020404030301010803" pitchFamily="18" charset="0"/>
              </a:rPr>
            </a:br>
            <a:r>
              <a:rPr lang="en-US" dirty="0">
                <a:effectLst/>
                <a:latin typeface="Garamond" panose="02020404030301010803" pitchFamily="18" charset="0"/>
              </a:rPr>
              <a:t>OSH Act, enforces employers to create a safe workplace for her employees.</a:t>
            </a:r>
            <a:endParaRPr lang="en-US" dirty="0">
              <a:latin typeface="Garamond" panose="02020404030301010803" pitchFamily="18" charset="0"/>
            </a:endParaRPr>
          </a:p>
        </p:txBody>
      </p:sp>
      <p:pic>
        <p:nvPicPr>
          <p:cNvPr id="12" name="Picture 11" descr="Text&#10;&#10;Description automatically generated">
            <a:extLst>
              <a:ext uri="{FF2B5EF4-FFF2-40B4-BE49-F238E27FC236}">
                <a16:creationId xmlns:a16="http://schemas.microsoft.com/office/drawing/2014/main" id="{95B88EB0-0B38-DA77-6783-CE28D9813B50}"/>
              </a:ext>
            </a:extLst>
          </p:cNvPr>
          <p:cNvPicPr>
            <a:picLocks noChangeAspect="1"/>
          </p:cNvPicPr>
          <p:nvPr/>
        </p:nvPicPr>
        <p:blipFill rotWithShape="1">
          <a:blip r:embed="rId2">
            <a:extLst>
              <a:ext uri="{28A0092B-C50C-407E-A947-70E740481C1C}">
                <a14:useLocalDpi xmlns:a14="http://schemas.microsoft.com/office/drawing/2010/main" val="0"/>
              </a:ext>
            </a:extLst>
          </a:blip>
          <a:srcRect l="64272" t="48333" r="20729" b="31230"/>
          <a:stretch/>
        </p:blipFill>
        <p:spPr>
          <a:xfrm>
            <a:off x="0" y="0"/>
            <a:ext cx="1276623" cy="977900"/>
          </a:xfrm>
          <a:prstGeom prst="rect">
            <a:avLst/>
          </a:prstGeom>
        </p:spPr>
      </p:pic>
      <p:sp>
        <p:nvSpPr>
          <p:cNvPr id="9" name="TextBox 8">
            <a:extLst>
              <a:ext uri="{FF2B5EF4-FFF2-40B4-BE49-F238E27FC236}">
                <a16:creationId xmlns:a16="http://schemas.microsoft.com/office/drawing/2014/main" id="{ACA8D683-D5A5-1212-6235-D5DA1471C034}"/>
              </a:ext>
            </a:extLst>
          </p:cNvPr>
          <p:cNvSpPr txBox="1"/>
          <p:nvPr/>
        </p:nvSpPr>
        <p:spPr>
          <a:xfrm>
            <a:off x="117228" y="6441356"/>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137001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7BE8-8561-829B-3B22-D0652B2409FB}"/>
              </a:ext>
            </a:extLst>
          </p:cNvPr>
          <p:cNvSpPr>
            <a:spLocks noGrp="1"/>
          </p:cNvSpPr>
          <p:nvPr>
            <p:ph type="title"/>
          </p:nvPr>
        </p:nvSpPr>
        <p:spPr>
          <a:xfrm>
            <a:off x="1246215" y="443618"/>
            <a:ext cx="9404723" cy="685630"/>
          </a:xfrm>
        </p:spPr>
        <p:txBody>
          <a:bodyPr/>
          <a:lstStyle/>
          <a:p>
            <a:r>
              <a:rPr lang="en-US" dirty="0">
                <a:latin typeface="Garamond" panose="02020404030301010803" pitchFamily="18" charset="0"/>
              </a:rPr>
              <a:t>TOP 10 OSHA STANDARDS</a:t>
            </a:r>
          </a:p>
        </p:txBody>
      </p:sp>
      <p:sp>
        <p:nvSpPr>
          <p:cNvPr id="3" name="Date Placeholder 2">
            <a:extLst>
              <a:ext uri="{FF2B5EF4-FFF2-40B4-BE49-F238E27FC236}">
                <a16:creationId xmlns:a16="http://schemas.microsoft.com/office/drawing/2014/main" id="{C22A4B64-E61C-605C-9E86-9A359BEC31F5}"/>
              </a:ext>
            </a:extLst>
          </p:cNvPr>
          <p:cNvSpPr>
            <a:spLocks noGrp="1"/>
          </p:cNvSpPr>
          <p:nvPr>
            <p:ph type="dt" sz="half" idx="10"/>
          </p:nvPr>
        </p:nvSpPr>
        <p:spPr/>
        <p:txBody>
          <a:bodyPr/>
          <a:lstStyle/>
          <a:p>
            <a:fld id="{2C4726D5-1555-4F1A-8DCC-14F56932F05E}" type="datetime1">
              <a:rPr lang="en-US" smtClean="0"/>
              <a:pPr/>
              <a:t>11/13/2022</a:t>
            </a:fld>
            <a:endParaRPr lang="en-US"/>
          </a:p>
        </p:txBody>
      </p:sp>
      <p:sp>
        <p:nvSpPr>
          <p:cNvPr id="5" name="Slide Number Placeholder 4">
            <a:extLst>
              <a:ext uri="{FF2B5EF4-FFF2-40B4-BE49-F238E27FC236}">
                <a16:creationId xmlns:a16="http://schemas.microsoft.com/office/drawing/2014/main" id="{1A5D5A35-B0E3-B929-0129-F88FB35B9CB4}"/>
              </a:ext>
            </a:extLst>
          </p:cNvPr>
          <p:cNvSpPr>
            <a:spLocks noGrp="1"/>
          </p:cNvSpPr>
          <p:nvPr>
            <p:ph type="sldNum" sz="quarter" idx="12"/>
          </p:nvPr>
        </p:nvSpPr>
        <p:spPr/>
        <p:txBody>
          <a:bodyPr/>
          <a:lstStyle/>
          <a:p>
            <a:fld id="{43193699-5F6E-4EE3-9251-C4195ABD1415}" type="slidenum">
              <a:rPr lang="en-US" smtClean="0"/>
              <a:pPr/>
              <a:t>11</a:t>
            </a:fld>
            <a:endParaRPr lang="en-US"/>
          </a:p>
        </p:txBody>
      </p:sp>
      <p:sp>
        <p:nvSpPr>
          <p:cNvPr id="7" name="TextBox 6">
            <a:extLst>
              <a:ext uri="{FF2B5EF4-FFF2-40B4-BE49-F238E27FC236}">
                <a16:creationId xmlns:a16="http://schemas.microsoft.com/office/drawing/2014/main" id="{084D16D1-3133-019B-ADFE-9D67C940A7CA}"/>
              </a:ext>
            </a:extLst>
          </p:cNvPr>
          <p:cNvSpPr txBox="1"/>
          <p:nvPr/>
        </p:nvSpPr>
        <p:spPr>
          <a:xfrm>
            <a:off x="703385" y="1465480"/>
            <a:ext cx="9795154" cy="4031873"/>
          </a:xfrm>
          <a:prstGeom prst="rect">
            <a:avLst/>
          </a:prstGeom>
          <a:noFill/>
        </p:spPr>
        <p:txBody>
          <a:bodyPr wrap="square">
            <a:spAutoFit/>
          </a:bodyPr>
          <a:lstStyle/>
          <a:p>
            <a:r>
              <a:rPr lang="en-US" sz="1600" dirty="0">
                <a:latin typeface="Garamond" panose="02020404030301010803" pitchFamily="18" charset="0"/>
              </a:rPr>
              <a:t>These are the top 10 most frequently cited standards following inspections of worksites by federal OSHA for all industries. This list is published by OSHA to alert employers about the most common hazards that workers get exposed to and if not corrected adequately and promptly results in preventable illnesses, injuries, disabilities and even death, thus OSHA enforce companies to take proactive measures in recognizing hazards and putting control measures to eradicate or reduce exposure to them to as low as reasonably practicable.</a:t>
            </a:r>
          </a:p>
          <a:p>
            <a:pPr marL="342900" indent="-342900">
              <a:buAutoNum type="arabicPeriod"/>
            </a:pPr>
            <a:r>
              <a:rPr lang="en-US" sz="1600" b="1" dirty="0">
                <a:latin typeface="Garamond" panose="02020404030301010803" pitchFamily="18" charset="0"/>
              </a:rPr>
              <a:t>Fall Protection, construction</a:t>
            </a:r>
            <a:r>
              <a:rPr lang="en-US" sz="1600" dirty="0">
                <a:latin typeface="Garamond" panose="02020404030301010803" pitchFamily="18" charset="0"/>
              </a:rPr>
              <a:t> (</a:t>
            </a:r>
            <a:r>
              <a:rPr lang="en-US" sz="1600" dirty="0">
                <a:latin typeface="Garamond" panose="02020404030301010803" pitchFamily="18" charset="0"/>
                <a:hlinkClick r:id="rId2" tooltip="1926.501 - Duty to have fall protection."/>
              </a:rPr>
              <a:t>29 CFR 1926.501</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Respiratory Protection, general industry</a:t>
            </a:r>
            <a:r>
              <a:rPr lang="en-US" sz="1600" dirty="0">
                <a:latin typeface="Garamond" panose="02020404030301010803" pitchFamily="18" charset="0"/>
              </a:rPr>
              <a:t> (</a:t>
            </a:r>
            <a:r>
              <a:rPr lang="en-US" sz="1600" dirty="0">
                <a:latin typeface="Garamond" panose="02020404030301010803" pitchFamily="18" charset="0"/>
                <a:hlinkClick r:id="rId3" tooltip="1910.134 - Respiratory Protection."/>
              </a:rPr>
              <a:t>29 CFR 1910.134</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Ladders, construction</a:t>
            </a:r>
            <a:r>
              <a:rPr lang="en-US" sz="1600" dirty="0">
                <a:latin typeface="Garamond" panose="02020404030301010803" pitchFamily="18" charset="0"/>
              </a:rPr>
              <a:t> (</a:t>
            </a:r>
            <a:r>
              <a:rPr lang="en-US" sz="1600" dirty="0">
                <a:latin typeface="Garamond" panose="02020404030301010803" pitchFamily="18" charset="0"/>
                <a:hlinkClick r:id="rId3" tooltip="1926.1053 - Ladders."/>
              </a:rPr>
              <a:t>29 CFR 1926.1053</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Hazard Communication, general industry</a:t>
            </a:r>
            <a:r>
              <a:rPr lang="en-US" sz="1600" dirty="0">
                <a:latin typeface="Garamond" panose="02020404030301010803" pitchFamily="18" charset="0"/>
              </a:rPr>
              <a:t> (</a:t>
            </a:r>
            <a:r>
              <a:rPr lang="en-US" sz="1600" dirty="0">
                <a:latin typeface="Garamond" panose="02020404030301010803" pitchFamily="18" charset="0"/>
                <a:hlinkClick r:id="rId3" tooltip="1910.1200 - Hazard Communication."/>
              </a:rPr>
              <a:t>29 CFR 1910.1200</a:t>
            </a:r>
            <a:r>
              <a:rPr lang="en-US" sz="1600" dirty="0">
                <a:latin typeface="Garamond" panose="02020404030301010803" pitchFamily="18" charset="0"/>
              </a:rPr>
              <a:t>)</a:t>
            </a:r>
          </a:p>
          <a:p>
            <a:pPr marL="342900" indent="-342900">
              <a:buAutoNum type="arabicPeriod"/>
            </a:pPr>
            <a:r>
              <a:rPr lang="en-US" sz="1600" b="1" dirty="0">
                <a:latin typeface="Garamond" panose="02020404030301010803" pitchFamily="18" charset="0"/>
              </a:rPr>
              <a:t>Scaffolding, construction</a:t>
            </a:r>
            <a:r>
              <a:rPr lang="en-US" sz="1600" dirty="0">
                <a:latin typeface="Garamond" panose="02020404030301010803" pitchFamily="18" charset="0"/>
              </a:rPr>
              <a:t> (</a:t>
            </a:r>
            <a:r>
              <a:rPr lang="en-US" sz="1600" dirty="0">
                <a:latin typeface="Garamond" panose="02020404030301010803" pitchFamily="18" charset="0"/>
                <a:hlinkClick r:id="rId3" tooltip="1926.451 - General requirements."/>
              </a:rPr>
              <a:t>29 CFR 1926.451</a:t>
            </a:r>
            <a:r>
              <a:rPr lang="en-US" sz="1600" dirty="0">
                <a:latin typeface="Garamond" panose="02020404030301010803" pitchFamily="18" charset="0"/>
              </a:rPr>
              <a:t>)</a:t>
            </a:r>
          </a:p>
          <a:p>
            <a:pPr marL="342900" indent="-342900">
              <a:buAutoNum type="arabicPeriod"/>
            </a:pPr>
            <a:r>
              <a:rPr lang="en-US" sz="1600" b="1" dirty="0">
                <a:latin typeface="Garamond" panose="02020404030301010803" pitchFamily="18" charset="0"/>
              </a:rPr>
              <a:t>Fall Protection Training, construction</a:t>
            </a:r>
            <a:r>
              <a:rPr lang="en-US" sz="1600" dirty="0">
                <a:latin typeface="Garamond" panose="02020404030301010803" pitchFamily="18" charset="0"/>
              </a:rPr>
              <a:t> (</a:t>
            </a:r>
            <a:r>
              <a:rPr lang="en-US" sz="1600" dirty="0">
                <a:latin typeface="Garamond" panose="02020404030301010803" pitchFamily="18" charset="0"/>
                <a:hlinkClick r:id="rId3" tooltip="1926.503 - Training requirements."/>
              </a:rPr>
              <a:t>29 CFR 1926.503</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Control of Hazardous Energy (lockout/tagout), general industry</a:t>
            </a:r>
            <a:r>
              <a:rPr lang="en-US" sz="1600" dirty="0">
                <a:latin typeface="Garamond" panose="02020404030301010803" pitchFamily="18" charset="0"/>
              </a:rPr>
              <a:t> (</a:t>
            </a:r>
            <a:r>
              <a:rPr lang="en-US" sz="1600" dirty="0">
                <a:latin typeface="Garamond" panose="02020404030301010803" pitchFamily="18" charset="0"/>
                <a:hlinkClick r:id="rId3" tooltip="1910.147 - The control of hazardous energy (lockout/tagout)."/>
              </a:rPr>
              <a:t>29 CFR 1910.147</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Eye and Face Protection, construction</a:t>
            </a:r>
            <a:r>
              <a:rPr lang="en-US" sz="1600" dirty="0">
                <a:latin typeface="Garamond" panose="02020404030301010803" pitchFamily="18" charset="0"/>
              </a:rPr>
              <a:t> (</a:t>
            </a:r>
            <a:r>
              <a:rPr lang="en-US" sz="1600" dirty="0">
                <a:latin typeface="Garamond" panose="02020404030301010803" pitchFamily="18" charset="0"/>
                <a:hlinkClick r:id="rId3" tooltip="1926.102 - Eye and face protection"/>
              </a:rPr>
              <a:t>29 CFR 1926.102</a:t>
            </a:r>
            <a:r>
              <a:rPr lang="en-US" sz="1600" dirty="0">
                <a:latin typeface="Garamond" panose="02020404030301010803" pitchFamily="18" charset="0"/>
              </a:rPr>
              <a:t>) </a:t>
            </a:r>
          </a:p>
          <a:p>
            <a:pPr marL="342900" indent="-342900">
              <a:buAutoNum type="arabicPeriod"/>
            </a:pPr>
            <a:r>
              <a:rPr lang="en-US" sz="1600" b="1" dirty="0">
                <a:latin typeface="Garamond" panose="02020404030301010803" pitchFamily="18" charset="0"/>
              </a:rPr>
              <a:t>Powered Industrial Trucks, general industry</a:t>
            </a:r>
            <a:r>
              <a:rPr lang="en-US" sz="1600" dirty="0">
                <a:latin typeface="Garamond" panose="02020404030301010803" pitchFamily="18" charset="0"/>
              </a:rPr>
              <a:t> (</a:t>
            </a:r>
            <a:r>
              <a:rPr lang="en-US" sz="1600" dirty="0">
                <a:latin typeface="Garamond" panose="02020404030301010803" pitchFamily="18" charset="0"/>
                <a:hlinkClick r:id="rId3" tooltip="1910.178 - Powered industrial trucks."/>
              </a:rPr>
              <a:t>29 CFR 1910.178</a:t>
            </a:r>
            <a:r>
              <a:rPr lang="en-US" sz="1600" dirty="0">
                <a:latin typeface="Garamond" panose="02020404030301010803" pitchFamily="18" charset="0"/>
              </a:rPr>
              <a:t>)</a:t>
            </a:r>
          </a:p>
          <a:p>
            <a:pPr marL="342900" indent="-342900">
              <a:buAutoNum type="arabicPeriod"/>
            </a:pPr>
            <a:r>
              <a:rPr lang="en-US" sz="1600" b="1" dirty="0">
                <a:latin typeface="Garamond" panose="02020404030301010803" pitchFamily="18" charset="0"/>
              </a:rPr>
              <a:t>Machinery and Machine Guarding, general industry</a:t>
            </a:r>
            <a:r>
              <a:rPr lang="en-US" sz="1600" dirty="0">
                <a:latin typeface="Garamond" panose="02020404030301010803" pitchFamily="18" charset="0"/>
              </a:rPr>
              <a:t> (</a:t>
            </a:r>
            <a:r>
              <a:rPr lang="en-US" sz="1600" dirty="0">
                <a:latin typeface="Garamond" panose="02020404030301010803" pitchFamily="18" charset="0"/>
                <a:hlinkClick r:id="rId3" tooltip="1910.212 - General requirements for all machines."/>
              </a:rPr>
              <a:t>29 CFR 1910.212</a:t>
            </a:r>
            <a:r>
              <a:rPr lang="en-US" sz="1600" dirty="0">
                <a:latin typeface="Garamond" panose="02020404030301010803" pitchFamily="18" charset="0"/>
              </a:rPr>
              <a:t>)</a:t>
            </a:r>
          </a:p>
          <a:p>
            <a:r>
              <a:rPr lang="en-US" sz="1600" dirty="0">
                <a:latin typeface="Garamond" panose="02020404030301010803" pitchFamily="18" charset="0"/>
              </a:rPr>
              <a:t>CFR MEAN CODE OF FEDERAL REGULATION</a:t>
            </a:r>
          </a:p>
        </p:txBody>
      </p:sp>
      <p:pic>
        <p:nvPicPr>
          <p:cNvPr id="9" name="Picture 8" descr="Text&#10;&#10;Description automatically generated">
            <a:extLst>
              <a:ext uri="{FF2B5EF4-FFF2-40B4-BE49-F238E27FC236}">
                <a16:creationId xmlns:a16="http://schemas.microsoft.com/office/drawing/2014/main" id="{6D75943D-72A8-9231-4B8F-B92BBCBA17EE}"/>
              </a:ext>
            </a:extLst>
          </p:cNvPr>
          <p:cNvPicPr>
            <a:picLocks noChangeAspect="1"/>
          </p:cNvPicPr>
          <p:nvPr/>
        </p:nvPicPr>
        <p:blipFill rotWithShape="1">
          <a:blip r:embed="rId4">
            <a:extLst>
              <a:ext uri="{28A0092B-C50C-407E-A947-70E740481C1C}">
                <a14:useLocalDpi xmlns:a14="http://schemas.microsoft.com/office/drawing/2010/main" val="0"/>
              </a:ext>
            </a:extLst>
          </a:blip>
          <a:srcRect l="64272" t="48333" r="20729" b="31230"/>
          <a:stretch/>
        </p:blipFill>
        <p:spPr>
          <a:xfrm>
            <a:off x="0" y="0"/>
            <a:ext cx="1276623" cy="977900"/>
          </a:xfrm>
          <a:prstGeom prst="rect">
            <a:avLst/>
          </a:prstGeom>
        </p:spPr>
      </p:pic>
      <p:sp>
        <p:nvSpPr>
          <p:cNvPr id="11" name="TextBox 10">
            <a:extLst>
              <a:ext uri="{FF2B5EF4-FFF2-40B4-BE49-F238E27FC236}">
                <a16:creationId xmlns:a16="http://schemas.microsoft.com/office/drawing/2014/main" id="{82D52742-B621-D34F-2523-15EA45DAAE90}"/>
              </a:ext>
            </a:extLst>
          </p:cNvPr>
          <p:cNvSpPr txBox="1"/>
          <p:nvPr/>
        </p:nvSpPr>
        <p:spPr>
          <a:xfrm>
            <a:off x="117228" y="6441356"/>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352684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60B2D5-BE5B-7779-F079-5DCB791D7604}"/>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61CE21FD-464C-6CAA-DD19-000489AF0D09}"/>
              </a:ext>
            </a:extLst>
          </p:cNvPr>
          <p:cNvSpPr>
            <a:spLocks noGrp="1"/>
          </p:cNvSpPr>
          <p:nvPr>
            <p:ph type="sldNum" sz="quarter" idx="12"/>
          </p:nvPr>
        </p:nvSpPr>
        <p:spPr/>
        <p:txBody>
          <a:bodyPr/>
          <a:lstStyle/>
          <a:p>
            <a:fld id="{43193699-5F6E-4EE3-9251-C4195ABD1415}" type="slidenum">
              <a:rPr lang="en-US" smtClean="0"/>
              <a:pPr/>
              <a:t>12</a:t>
            </a:fld>
            <a:endParaRPr lang="en-US"/>
          </a:p>
        </p:txBody>
      </p:sp>
      <p:pic>
        <p:nvPicPr>
          <p:cNvPr id="6" name="Picture 5">
            <a:extLst>
              <a:ext uri="{FF2B5EF4-FFF2-40B4-BE49-F238E27FC236}">
                <a16:creationId xmlns:a16="http://schemas.microsoft.com/office/drawing/2014/main" id="{08E739E4-C657-4CA3-D8B9-0F9A27AAFF7C}"/>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28807" r="8670" b="30743"/>
          <a:stretch/>
        </p:blipFill>
        <p:spPr>
          <a:xfrm>
            <a:off x="283653" y="977900"/>
            <a:ext cx="9953621" cy="5476920"/>
          </a:xfrm>
          <a:prstGeom prst="rect">
            <a:avLst/>
          </a:prstGeom>
        </p:spPr>
      </p:pic>
      <p:pic>
        <p:nvPicPr>
          <p:cNvPr id="7" name="Picture 6" descr="Text&#10;&#10;Description automatically generated">
            <a:extLst>
              <a:ext uri="{FF2B5EF4-FFF2-40B4-BE49-F238E27FC236}">
                <a16:creationId xmlns:a16="http://schemas.microsoft.com/office/drawing/2014/main" id="{F53E520D-D63A-FE3A-7D03-701BDC50588D}"/>
              </a:ext>
            </a:extLst>
          </p:cNvPr>
          <p:cNvPicPr>
            <a:picLocks noChangeAspect="1"/>
          </p:cNvPicPr>
          <p:nvPr/>
        </p:nvPicPr>
        <p:blipFill rotWithShape="1">
          <a:blip r:embed="rId3">
            <a:extLst>
              <a:ext uri="{28A0092B-C50C-407E-A947-70E740481C1C}">
                <a14:useLocalDpi xmlns:a14="http://schemas.microsoft.com/office/drawing/2010/main" val="0"/>
              </a:ext>
            </a:extLst>
          </a:blip>
          <a:srcRect l="64272" t="48333" r="20729" b="31230"/>
          <a:stretch/>
        </p:blipFill>
        <p:spPr>
          <a:xfrm>
            <a:off x="0" y="0"/>
            <a:ext cx="1276623" cy="977900"/>
          </a:xfrm>
          <a:prstGeom prst="rect">
            <a:avLst/>
          </a:prstGeom>
        </p:spPr>
      </p:pic>
      <p:sp>
        <p:nvSpPr>
          <p:cNvPr id="8" name="TextBox 7">
            <a:extLst>
              <a:ext uri="{FF2B5EF4-FFF2-40B4-BE49-F238E27FC236}">
                <a16:creationId xmlns:a16="http://schemas.microsoft.com/office/drawing/2014/main" id="{96B4F09E-FEEB-10B0-8BED-BE04891F0057}"/>
              </a:ext>
            </a:extLst>
          </p:cNvPr>
          <p:cNvSpPr txBox="1"/>
          <p:nvPr/>
        </p:nvSpPr>
        <p:spPr>
          <a:xfrm>
            <a:off x="117228" y="6441356"/>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239817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7" name="Picture 13">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8" name="Picture 15">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9" name="Oval 17">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0" name="Picture 19">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21">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2" name="Rectangle 23">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81500F33-A9D2-7E24-6930-B8602653D2B3}"/>
              </a:ext>
            </a:extLst>
          </p:cNvPr>
          <p:cNvSpPr txBox="1"/>
          <p:nvPr/>
        </p:nvSpPr>
        <p:spPr>
          <a:xfrm>
            <a:off x="648931" y="2438400"/>
            <a:ext cx="4166509" cy="3785419"/>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latin typeface="+mj-lt"/>
                <a:ea typeface="+mj-ea"/>
                <a:cs typeface="+mj-cs"/>
              </a:rPr>
              <a:t>                                                                                                                                                                                                                                                                                                       </a:t>
            </a:r>
          </a:p>
        </p:txBody>
      </p:sp>
      <p:sp>
        <p:nvSpPr>
          <p:cNvPr id="53"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4" name="Rectangle 27">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Slide Number Placeholder 3">
            <a:extLst>
              <a:ext uri="{FF2B5EF4-FFF2-40B4-BE49-F238E27FC236}">
                <a16:creationId xmlns:a16="http://schemas.microsoft.com/office/drawing/2014/main" id="{EBE30604-DA83-F668-D62B-0CBE0D215C2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43193699-5F6E-4EE3-9251-C4195ABD1415}" type="slidenum">
              <a:rPr lang="en-US" smtClean="0"/>
              <a:pPr defTabSz="914400">
                <a:spcAft>
                  <a:spcPts val="600"/>
                </a:spcAft>
              </a:pPr>
              <a:t>13</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807C7215-EAF2-B712-E46F-9D4E2407A8BC}"/>
              </a:ext>
            </a:extLst>
          </p:cNvPr>
          <p:cNvPicPr>
            <a:picLocks noChangeAspect="1"/>
          </p:cNvPicPr>
          <p:nvPr/>
        </p:nvPicPr>
        <p:blipFill rotWithShape="1">
          <a:blip r:embed="rId7">
            <a:extLst>
              <a:ext uri="{28A0092B-C50C-407E-A947-70E740481C1C}">
                <a14:useLocalDpi xmlns:a14="http://schemas.microsoft.com/office/drawing/2010/main" val="0"/>
              </a:ext>
            </a:extLst>
          </a:blip>
          <a:srcRect l="44077" t="31170" r="43923" b="57337"/>
          <a:stretch/>
        </p:blipFill>
        <p:spPr>
          <a:xfrm>
            <a:off x="6093992" y="1960982"/>
            <a:ext cx="5449889" cy="2936032"/>
          </a:xfrm>
          <a:prstGeom prst="rect">
            <a:avLst/>
          </a:prstGeom>
          <a:effectLst/>
        </p:spPr>
      </p:pic>
      <p:sp>
        <p:nvSpPr>
          <p:cNvPr id="56" name="Rectangle 31">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descr="A screenshot of a computer&#10;&#10;Description automatically generated with medium confidence">
            <a:extLst>
              <a:ext uri="{FF2B5EF4-FFF2-40B4-BE49-F238E27FC236}">
                <a16:creationId xmlns:a16="http://schemas.microsoft.com/office/drawing/2014/main" id="{B579A2E6-CF77-6430-CBFF-4800C9D44F12}"/>
              </a:ext>
            </a:extLst>
          </p:cNvPr>
          <p:cNvPicPr>
            <a:picLocks noChangeAspect="1"/>
          </p:cNvPicPr>
          <p:nvPr/>
        </p:nvPicPr>
        <p:blipFill rotWithShape="1">
          <a:blip r:embed="rId7">
            <a:extLst>
              <a:ext uri="{28A0092B-C50C-407E-A947-70E740481C1C}">
                <a14:useLocalDpi xmlns:a14="http://schemas.microsoft.com/office/drawing/2010/main" val="0"/>
              </a:ext>
            </a:extLst>
          </a:blip>
          <a:srcRect l="44077" t="31170" r="43923" b="57337"/>
          <a:stretch/>
        </p:blipFill>
        <p:spPr>
          <a:xfrm>
            <a:off x="0" y="-38000"/>
            <a:ext cx="1463040" cy="787791"/>
          </a:xfrm>
          <a:prstGeom prst="rect">
            <a:avLst/>
          </a:prstGeom>
        </p:spPr>
      </p:pic>
      <p:sp>
        <p:nvSpPr>
          <p:cNvPr id="5" name="TextBox 4">
            <a:extLst>
              <a:ext uri="{FF2B5EF4-FFF2-40B4-BE49-F238E27FC236}">
                <a16:creationId xmlns:a16="http://schemas.microsoft.com/office/drawing/2014/main" id="{3ABF05D7-1382-5324-0808-5E0C50196C27}"/>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274526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85001-7432-F2C7-DDA8-A1C5F5313CE5}"/>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EBE30604-DA83-F668-D62B-0CBE0D215C23}"/>
              </a:ext>
            </a:extLst>
          </p:cNvPr>
          <p:cNvSpPr>
            <a:spLocks noGrp="1"/>
          </p:cNvSpPr>
          <p:nvPr>
            <p:ph type="sldNum" sz="quarter" idx="12"/>
          </p:nvPr>
        </p:nvSpPr>
        <p:spPr/>
        <p:txBody>
          <a:bodyPr/>
          <a:lstStyle/>
          <a:p>
            <a:fld id="{43193699-5F6E-4EE3-9251-C4195ABD1415}" type="slidenum">
              <a:rPr lang="en-US" smtClean="0"/>
              <a:pPr/>
              <a:t>14</a:t>
            </a:fld>
            <a:endParaRPr lang="en-US"/>
          </a:p>
        </p:txBody>
      </p:sp>
      <p:sp>
        <p:nvSpPr>
          <p:cNvPr id="7" name="TextBox 6">
            <a:extLst>
              <a:ext uri="{FF2B5EF4-FFF2-40B4-BE49-F238E27FC236}">
                <a16:creationId xmlns:a16="http://schemas.microsoft.com/office/drawing/2014/main" id="{13D56DBE-2E48-37E6-5C0C-105914C42F98}"/>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pic>
        <p:nvPicPr>
          <p:cNvPr id="8" name="Picture 7" descr="A screenshot of a computer&#10;&#10;Description automatically generated with medium confidence">
            <a:extLst>
              <a:ext uri="{FF2B5EF4-FFF2-40B4-BE49-F238E27FC236}">
                <a16:creationId xmlns:a16="http://schemas.microsoft.com/office/drawing/2014/main" id="{06E9FCA0-B9F4-5039-B115-BA5E15AF3576}"/>
              </a:ext>
            </a:extLst>
          </p:cNvPr>
          <p:cNvPicPr>
            <a:picLocks noChangeAspect="1"/>
          </p:cNvPicPr>
          <p:nvPr/>
        </p:nvPicPr>
        <p:blipFill rotWithShape="1">
          <a:blip r:embed="rId2">
            <a:extLst>
              <a:ext uri="{28A0092B-C50C-407E-A947-70E740481C1C}">
                <a14:useLocalDpi xmlns:a14="http://schemas.microsoft.com/office/drawing/2010/main" val="0"/>
              </a:ext>
            </a:extLst>
          </a:blip>
          <a:srcRect l="29654" t="6133" r="30308" b="5168"/>
          <a:stretch/>
        </p:blipFill>
        <p:spPr>
          <a:xfrm>
            <a:off x="1514621" y="422031"/>
            <a:ext cx="8360249" cy="6080072"/>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D364C498-1C82-A742-227C-2D42D85EBE2F}"/>
              </a:ext>
            </a:extLst>
          </p:cNvPr>
          <p:cNvPicPr>
            <a:picLocks noChangeAspect="1"/>
          </p:cNvPicPr>
          <p:nvPr/>
        </p:nvPicPr>
        <p:blipFill rotWithShape="1">
          <a:blip r:embed="rId3">
            <a:extLst>
              <a:ext uri="{28A0092B-C50C-407E-A947-70E740481C1C}">
                <a14:useLocalDpi xmlns:a14="http://schemas.microsoft.com/office/drawing/2010/main" val="0"/>
              </a:ext>
            </a:extLst>
          </a:blip>
          <a:srcRect l="44077" t="31170" r="43923" b="57337"/>
          <a:stretch/>
        </p:blipFill>
        <p:spPr>
          <a:xfrm>
            <a:off x="0" y="-38000"/>
            <a:ext cx="1463040" cy="787791"/>
          </a:xfrm>
          <a:prstGeom prst="rect">
            <a:avLst/>
          </a:prstGeom>
        </p:spPr>
      </p:pic>
    </p:spTree>
    <p:extLst>
      <p:ext uri="{BB962C8B-B14F-4D97-AF65-F5344CB8AC3E}">
        <p14:creationId xmlns:p14="http://schemas.microsoft.com/office/powerpoint/2010/main" val="281085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CAB4D-73C1-B69B-6EA6-827F9D7860C5}"/>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34F1C9DA-BD8C-661F-28FC-F291D3A632AC}"/>
              </a:ext>
            </a:extLst>
          </p:cNvPr>
          <p:cNvSpPr>
            <a:spLocks noGrp="1"/>
          </p:cNvSpPr>
          <p:nvPr>
            <p:ph type="sldNum" sz="quarter" idx="12"/>
          </p:nvPr>
        </p:nvSpPr>
        <p:spPr/>
        <p:txBody>
          <a:bodyPr/>
          <a:lstStyle/>
          <a:p>
            <a:fld id="{43193699-5F6E-4EE3-9251-C4195ABD1415}" type="slidenum">
              <a:rPr lang="en-US" smtClean="0"/>
              <a:pPr/>
              <a:t>15</a:t>
            </a:fld>
            <a:endParaRPr lang="en-US"/>
          </a:p>
        </p:txBody>
      </p:sp>
      <p:sp>
        <p:nvSpPr>
          <p:cNvPr id="5" name="Title 1">
            <a:extLst>
              <a:ext uri="{FF2B5EF4-FFF2-40B4-BE49-F238E27FC236}">
                <a16:creationId xmlns:a16="http://schemas.microsoft.com/office/drawing/2014/main" id="{EDFCFDE1-2111-08A8-1250-772B724722C3}"/>
              </a:ext>
            </a:extLst>
          </p:cNvPr>
          <p:cNvSpPr txBox="1">
            <a:spLocks/>
          </p:cNvSpPr>
          <p:nvPr/>
        </p:nvSpPr>
        <p:spPr>
          <a:xfrm>
            <a:off x="97744" y="679281"/>
            <a:ext cx="10119490"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latin typeface="Garamond" panose="02020404030301010803" pitchFamily="18" charset="0"/>
              </a:rPr>
              <a:t>Construction Site</a:t>
            </a:r>
          </a:p>
        </p:txBody>
      </p:sp>
      <p:sp>
        <p:nvSpPr>
          <p:cNvPr id="7" name="Title 1">
            <a:extLst>
              <a:ext uri="{FF2B5EF4-FFF2-40B4-BE49-F238E27FC236}">
                <a16:creationId xmlns:a16="http://schemas.microsoft.com/office/drawing/2014/main" id="{5E22DD58-2DF3-B778-FB73-D2F20879BBE3}"/>
              </a:ext>
            </a:extLst>
          </p:cNvPr>
          <p:cNvSpPr txBox="1">
            <a:spLocks/>
          </p:cNvSpPr>
          <p:nvPr/>
        </p:nvSpPr>
        <p:spPr>
          <a:xfrm>
            <a:off x="881911" y="1576817"/>
            <a:ext cx="2508403" cy="46019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latin typeface="Garamond" panose="02020404030301010803" pitchFamily="18" charset="0"/>
              </a:rPr>
              <a:t>A place where works are done step by step (tasks) to achieve a desired intent such as accommodation, fire station building, control room, roads, Gas Plant, Effluent Treatment tanks and Plant etcetera.</a:t>
            </a:r>
          </a:p>
        </p:txBody>
      </p:sp>
      <p:pic>
        <p:nvPicPr>
          <p:cNvPr id="9" name="Picture 8" descr="High angle view of people working in a factory&#10;&#10;Description automatically generated with medium confidence">
            <a:extLst>
              <a:ext uri="{FF2B5EF4-FFF2-40B4-BE49-F238E27FC236}">
                <a16:creationId xmlns:a16="http://schemas.microsoft.com/office/drawing/2014/main" id="{A7E7DAC1-B2E6-A80B-A784-DA5CB4338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058" y="1680133"/>
            <a:ext cx="7001132" cy="4218543"/>
          </a:xfrm>
          <a:prstGeom prst="rect">
            <a:avLst/>
          </a:prstGeom>
        </p:spPr>
      </p:pic>
      <p:sp>
        <p:nvSpPr>
          <p:cNvPr id="3" name="TextBox 2">
            <a:extLst>
              <a:ext uri="{FF2B5EF4-FFF2-40B4-BE49-F238E27FC236}">
                <a16:creationId xmlns:a16="http://schemas.microsoft.com/office/drawing/2014/main" id="{4D887DE3-9BD7-5D8A-3709-D3D3CB7D1F07}"/>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233608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E6EAB-DA14-02F1-5FAE-954FE3C36D2E}"/>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041BE8A1-910B-8C02-3EF8-18F04A94A3EA}"/>
              </a:ext>
            </a:extLst>
          </p:cNvPr>
          <p:cNvSpPr>
            <a:spLocks noGrp="1"/>
          </p:cNvSpPr>
          <p:nvPr>
            <p:ph type="sldNum" sz="quarter" idx="12"/>
          </p:nvPr>
        </p:nvSpPr>
        <p:spPr/>
        <p:txBody>
          <a:bodyPr/>
          <a:lstStyle/>
          <a:p>
            <a:fld id="{43193699-5F6E-4EE3-9251-C4195ABD1415}" type="slidenum">
              <a:rPr lang="en-US" smtClean="0"/>
              <a:pPr/>
              <a:t>16</a:t>
            </a:fld>
            <a:endParaRPr lang="en-US"/>
          </a:p>
        </p:txBody>
      </p:sp>
      <p:sp>
        <p:nvSpPr>
          <p:cNvPr id="5" name="Title 1">
            <a:extLst>
              <a:ext uri="{FF2B5EF4-FFF2-40B4-BE49-F238E27FC236}">
                <a16:creationId xmlns:a16="http://schemas.microsoft.com/office/drawing/2014/main" id="{92950F42-D227-9DA8-36E2-689B39826938}"/>
              </a:ext>
            </a:extLst>
          </p:cNvPr>
          <p:cNvSpPr txBox="1">
            <a:spLocks/>
          </p:cNvSpPr>
          <p:nvPr/>
        </p:nvSpPr>
        <p:spPr>
          <a:xfrm>
            <a:off x="-75722" y="576041"/>
            <a:ext cx="10726660"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PHASES OF CONSTRUCTION PROJECTS</a:t>
            </a:r>
          </a:p>
        </p:txBody>
      </p:sp>
      <p:sp>
        <p:nvSpPr>
          <p:cNvPr id="3" name="TextBox 2">
            <a:extLst>
              <a:ext uri="{FF2B5EF4-FFF2-40B4-BE49-F238E27FC236}">
                <a16:creationId xmlns:a16="http://schemas.microsoft.com/office/drawing/2014/main" id="{8EE56216-23F7-F85E-69C8-396E974E7B4C}"/>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pic>
        <p:nvPicPr>
          <p:cNvPr id="8" name="Picture 7" descr="A picture containing diagram&#10;&#10;Description automatically generated">
            <a:extLst>
              <a:ext uri="{FF2B5EF4-FFF2-40B4-BE49-F238E27FC236}">
                <a16:creationId xmlns:a16="http://schemas.microsoft.com/office/drawing/2014/main" id="{9635CB86-12B9-9D74-19D0-378EB597F5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29" y="1282278"/>
            <a:ext cx="5805269" cy="1673283"/>
          </a:xfrm>
          <a:prstGeom prst="rect">
            <a:avLst/>
          </a:prstGeom>
        </p:spPr>
      </p:pic>
      <p:sp>
        <p:nvSpPr>
          <p:cNvPr id="9" name="Title 1">
            <a:extLst>
              <a:ext uri="{FF2B5EF4-FFF2-40B4-BE49-F238E27FC236}">
                <a16:creationId xmlns:a16="http://schemas.microsoft.com/office/drawing/2014/main" id="{39C31F40-5578-6F39-78C6-21863149710C}"/>
              </a:ext>
            </a:extLst>
          </p:cNvPr>
          <p:cNvSpPr txBox="1">
            <a:spLocks/>
          </p:cNvSpPr>
          <p:nvPr/>
        </p:nvSpPr>
        <p:spPr>
          <a:xfrm>
            <a:off x="2579077" y="2955561"/>
            <a:ext cx="4774170" cy="332740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AutoNum type="arabicPeriod"/>
            </a:pPr>
            <a:r>
              <a:rPr lang="en-US" sz="2400" dirty="0">
                <a:latin typeface="Garamond" panose="02020404030301010803" pitchFamily="18" charset="0"/>
              </a:rPr>
              <a:t>Planning phase.</a:t>
            </a:r>
          </a:p>
          <a:p>
            <a:pPr marL="457200" indent="-457200">
              <a:buAutoNum type="arabicPeriod"/>
            </a:pPr>
            <a:r>
              <a:rPr lang="en-US" sz="2400" dirty="0">
                <a:latin typeface="Garamond" panose="02020404030301010803" pitchFamily="18" charset="0"/>
              </a:rPr>
              <a:t>Mobilization phase.</a:t>
            </a:r>
          </a:p>
          <a:p>
            <a:pPr marL="457200" indent="-457200">
              <a:buAutoNum type="arabicPeriod"/>
            </a:pPr>
            <a:r>
              <a:rPr lang="en-US" sz="2400" dirty="0">
                <a:latin typeface="Garamond" panose="02020404030301010803" pitchFamily="18" charset="0"/>
              </a:rPr>
              <a:t>Execution phase.</a:t>
            </a:r>
          </a:p>
          <a:p>
            <a:pPr marL="457200" indent="-457200">
              <a:buAutoNum type="arabicPeriod"/>
            </a:pPr>
            <a:r>
              <a:rPr lang="en-US" sz="2400" dirty="0">
                <a:latin typeface="Garamond" panose="02020404030301010803" pitchFamily="18" charset="0"/>
              </a:rPr>
              <a:t>Pre-commissioning phase.</a:t>
            </a:r>
          </a:p>
          <a:p>
            <a:pPr marL="457200" indent="-457200">
              <a:buAutoNum type="arabicPeriod"/>
            </a:pPr>
            <a:r>
              <a:rPr lang="en-US" sz="2400" dirty="0">
                <a:latin typeface="Garamond" panose="02020404030301010803" pitchFamily="18" charset="0"/>
              </a:rPr>
              <a:t>Commissioning phase.</a:t>
            </a:r>
          </a:p>
          <a:p>
            <a:pPr marL="457200" indent="-457200">
              <a:buAutoNum type="arabicPeriod"/>
            </a:pPr>
            <a:r>
              <a:rPr lang="en-US" sz="2400" dirty="0">
                <a:latin typeface="Garamond" panose="02020404030301010803" pitchFamily="18" charset="0"/>
              </a:rPr>
              <a:t>Site restoration phase.</a:t>
            </a:r>
          </a:p>
          <a:p>
            <a:pPr marL="457200" indent="-457200">
              <a:buAutoNum type="arabicPeriod"/>
            </a:pPr>
            <a:r>
              <a:rPr lang="en-US" sz="2400" dirty="0">
                <a:latin typeface="Garamond" panose="02020404030301010803" pitchFamily="18" charset="0"/>
              </a:rPr>
              <a:t>Demobilization phase.</a:t>
            </a:r>
          </a:p>
        </p:txBody>
      </p:sp>
    </p:spTree>
    <p:extLst>
      <p:ext uri="{BB962C8B-B14F-4D97-AF65-F5344CB8AC3E}">
        <p14:creationId xmlns:p14="http://schemas.microsoft.com/office/powerpoint/2010/main" val="1815652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17</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117229" y="398211"/>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PROJECT INITIATION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7" name="Title 1">
            <a:extLst>
              <a:ext uri="{FF2B5EF4-FFF2-40B4-BE49-F238E27FC236}">
                <a16:creationId xmlns:a16="http://schemas.microsoft.com/office/drawing/2014/main" id="{9EF86EB0-EF2F-8EEE-C33F-EBBD48F62C99}"/>
              </a:ext>
            </a:extLst>
          </p:cNvPr>
          <p:cNvSpPr txBox="1">
            <a:spLocks/>
          </p:cNvSpPr>
          <p:nvPr/>
        </p:nvSpPr>
        <p:spPr>
          <a:xfrm>
            <a:off x="394339" y="1447800"/>
            <a:ext cx="9621858" cy="412300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latin typeface="Garamond" panose="02020404030301010803" pitchFamily="18" charset="0"/>
              </a:rPr>
              <a:t>Ensure robust provision for HSSE at initiation phase in a manner that can adequately and provide all HSSE requirements considering manpower, tools, equipment and materials, documentations, tests, checks and processes.</a:t>
            </a:r>
          </a:p>
          <a:p>
            <a:pPr marL="457200" indent="-457200">
              <a:buAutoNum type="arabicPeriod"/>
            </a:pPr>
            <a:endParaRPr lang="en-US" sz="1400" dirty="0">
              <a:latin typeface="Garamond" panose="02020404030301010803" pitchFamily="18" charset="0"/>
            </a:endParaRPr>
          </a:p>
        </p:txBody>
      </p:sp>
    </p:spTree>
    <p:extLst>
      <p:ext uri="{BB962C8B-B14F-4D97-AF65-F5344CB8AC3E}">
        <p14:creationId xmlns:p14="http://schemas.microsoft.com/office/powerpoint/2010/main" val="356715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3" name="Footer Placeholder 2">
            <a:extLst>
              <a:ext uri="{FF2B5EF4-FFF2-40B4-BE49-F238E27FC236}">
                <a16:creationId xmlns:a16="http://schemas.microsoft.com/office/drawing/2014/main" id="{654D9262-187E-499A-33A5-7BA8557541FC}"/>
              </a:ext>
            </a:extLst>
          </p:cNvPr>
          <p:cNvSpPr>
            <a:spLocks noGrp="1"/>
          </p:cNvSpPr>
          <p:nvPr>
            <p:ph type="ftr" sz="quarter" idx="11"/>
          </p:nvPr>
        </p:nvSpPr>
        <p:spPr/>
        <p:txBody>
          <a:bodyPr/>
          <a:lstStyle/>
          <a:p>
            <a:r>
              <a:rPr lang="en-US" dirty="0"/>
              <a:t>2</a:t>
            </a:r>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18</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117229" y="398211"/>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PLANNING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7" name="Title 1">
            <a:extLst>
              <a:ext uri="{FF2B5EF4-FFF2-40B4-BE49-F238E27FC236}">
                <a16:creationId xmlns:a16="http://schemas.microsoft.com/office/drawing/2014/main" id="{9EF86EB0-EF2F-8EEE-C33F-EBBD48F62C99}"/>
              </a:ext>
            </a:extLst>
          </p:cNvPr>
          <p:cNvSpPr txBox="1">
            <a:spLocks/>
          </p:cNvSpPr>
          <p:nvPr/>
        </p:nvSpPr>
        <p:spPr>
          <a:xfrm>
            <a:off x="394339" y="1447800"/>
            <a:ext cx="9621858" cy="412300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AutoNum type="arabicPeriod"/>
            </a:pPr>
            <a:r>
              <a:rPr lang="en-US" sz="3200" dirty="0">
                <a:latin typeface="Garamond" panose="02020404030301010803" pitchFamily="18" charset="0"/>
              </a:rPr>
              <a:t>Project specific OHS Plan, EMS Plan and Security Plan and EIA.</a:t>
            </a:r>
          </a:p>
          <a:p>
            <a:pPr marL="457200" indent="-457200">
              <a:buAutoNum type="arabicPeriod"/>
            </a:pPr>
            <a:r>
              <a:rPr lang="en-US" sz="3200" dirty="0">
                <a:latin typeface="Garamond" panose="02020404030301010803" pitchFamily="18" charset="0"/>
              </a:rPr>
              <a:t>Competent workforce.</a:t>
            </a:r>
          </a:p>
          <a:p>
            <a:pPr marL="457200" indent="-457200">
              <a:buAutoNum type="arabicPeriod"/>
            </a:pPr>
            <a:r>
              <a:rPr lang="en-US" sz="3200" dirty="0">
                <a:latin typeface="Garamond" panose="02020404030301010803" pitchFamily="18" charset="0"/>
              </a:rPr>
              <a:t>Competence matrix.</a:t>
            </a:r>
          </a:p>
          <a:p>
            <a:pPr marL="457200" indent="-457200">
              <a:buAutoNum type="arabicPeriod"/>
            </a:pPr>
            <a:r>
              <a:rPr lang="en-US" sz="3200" dirty="0">
                <a:latin typeface="Garamond" panose="02020404030301010803" pitchFamily="18" charset="0"/>
              </a:rPr>
              <a:t>Adequate staff strength.</a:t>
            </a:r>
          </a:p>
          <a:p>
            <a:pPr marL="457200" indent="-457200">
              <a:buAutoNum type="arabicPeriod"/>
            </a:pPr>
            <a:r>
              <a:rPr lang="en-US" sz="3200" dirty="0">
                <a:latin typeface="Garamond" panose="02020404030301010803" pitchFamily="18" charset="0"/>
              </a:rPr>
              <a:t>Content of HSE Plan align with the HSE-MS Standard in use.</a:t>
            </a:r>
          </a:p>
          <a:p>
            <a:pPr marL="457200" indent="-457200">
              <a:buAutoNum type="arabicPeriod"/>
            </a:pPr>
            <a:r>
              <a:rPr lang="en-US" sz="3200" dirty="0">
                <a:latin typeface="Garamond" panose="02020404030301010803" pitchFamily="18" charset="0"/>
              </a:rPr>
              <a:t>HSSE Monitoring Plan</a:t>
            </a:r>
          </a:p>
          <a:p>
            <a:pPr marL="457200" indent="-457200">
              <a:buAutoNum type="arabicPeriod"/>
            </a:pPr>
            <a:r>
              <a:rPr lang="en-US" sz="3200" dirty="0">
                <a:latin typeface="Garamond" panose="02020404030301010803" pitchFamily="18" charset="0"/>
              </a:rPr>
              <a:t>Pre-mobilization requirements</a:t>
            </a:r>
          </a:p>
          <a:p>
            <a:pPr marL="457200" indent="-457200">
              <a:buAutoNum type="arabicPeriod"/>
            </a:pPr>
            <a:endParaRPr lang="en-US" sz="1400" dirty="0">
              <a:latin typeface="Garamond" panose="02020404030301010803" pitchFamily="18" charset="0"/>
            </a:endParaRPr>
          </a:p>
        </p:txBody>
      </p:sp>
    </p:spTree>
    <p:extLst>
      <p:ext uri="{BB962C8B-B14F-4D97-AF65-F5344CB8AC3E}">
        <p14:creationId xmlns:p14="http://schemas.microsoft.com/office/powerpoint/2010/main" val="3022894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3" name="Footer Placeholder 2">
            <a:extLst>
              <a:ext uri="{FF2B5EF4-FFF2-40B4-BE49-F238E27FC236}">
                <a16:creationId xmlns:a16="http://schemas.microsoft.com/office/drawing/2014/main" id="{654D9262-187E-499A-33A5-7BA8557541FC}"/>
              </a:ext>
            </a:extLst>
          </p:cNvPr>
          <p:cNvSpPr>
            <a:spLocks noGrp="1"/>
          </p:cNvSpPr>
          <p:nvPr>
            <p:ph type="ftr" sz="quarter" idx="11"/>
          </p:nvPr>
        </p:nvSpPr>
        <p:spPr/>
        <p:txBody>
          <a:bodyPr/>
          <a:lstStyle/>
          <a:p>
            <a:r>
              <a:rPr lang="en-US" dirty="0"/>
              <a:t>2</a:t>
            </a:r>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19</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0" y="411658"/>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EXECUTION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7" name="Title 1">
            <a:extLst>
              <a:ext uri="{FF2B5EF4-FFF2-40B4-BE49-F238E27FC236}">
                <a16:creationId xmlns:a16="http://schemas.microsoft.com/office/drawing/2014/main" id="{2C6A0831-F7BF-21DD-3F2D-D812F95D8079}"/>
              </a:ext>
            </a:extLst>
          </p:cNvPr>
          <p:cNvSpPr txBox="1">
            <a:spLocks/>
          </p:cNvSpPr>
          <p:nvPr/>
        </p:nvSpPr>
        <p:spPr>
          <a:xfrm>
            <a:off x="279074" y="1076862"/>
            <a:ext cx="8823995" cy="311530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400" dirty="0">
                <a:latin typeface="Garamond" panose="02020404030301010803" pitchFamily="18" charset="0"/>
              </a:rPr>
              <a:t>S..M.A.R.T. implement all plans by</a:t>
            </a:r>
          </a:p>
          <a:p>
            <a:pPr marL="342900" indent="-342900">
              <a:buFont typeface="+mj-lt"/>
              <a:buAutoNum type="arabicPeriod"/>
            </a:pPr>
            <a:r>
              <a:rPr lang="en-US" sz="1400" dirty="0">
                <a:latin typeface="Garamond" panose="02020404030301010803" pitchFamily="18" charset="0"/>
              </a:rPr>
              <a:t>Ensure all HSSE Plans are revalidated after review periodically.</a:t>
            </a:r>
          </a:p>
          <a:p>
            <a:pPr marL="342900" indent="-342900">
              <a:buFont typeface="+mj-lt"/>
              <a:buAutoNum type="arabicPeriod"/>
            </a:pPr>
            <a:r>
              <a:rPr lang="en-US" sz="1400" dirty="0">
                <a:latin typeface="Garamond" panose="02020404030301010803" pitchFamily="18" charset="0"/>
              </a:rPr>
              <a:t>Execute all HSSE tasks and targets in the Project specific OHS, EMS and Security Plans.</a:t>
            </a:r>
          </a:p>
          <a:p>
            <a:pPr marL="342900" indent="-342900">
              <a:buFont typeface="+mj-lt"/>
              <a:buAutoNum type="arabicPeriod"/>
            </a:pPr>
            <a:r>
              <a:rPr lang="en-US" sz="1400" dirty="0">
                <a:latin typeface="Garamond" panose="02020404030301010803" pitchFamily="18" charset="0"/>
              </a:rPr>
              <a:t>Developing ‘HSSE Tasks and Targets implementation schedule’ with top management buy-in and approval.</a:t>
            </a:r>
          </a:p>
          <a:p>
            <a:pPr marL="342900" indent="-342900">
              <a:buFont typeface="+mj-lt"/>
              <a:buAutoNum type="arabicPeriod"/>
            </a:pPr>
            <a:r>
              <a:rPr lang="en-US" sz="1400" dirty="0">
                <a:latin typeface="Garamond" panose="02020404030301010803" pitchFamily="18" charset="0"/>
              </a:rPr>
              <a:t>Optimal time management. </a:t>
            </a:r>
          </a:p>
          <a:p>
            <a:pPr marL="342900" indent="-342900">
              <a:buFont typeface="+mj-lt"/>
              <a:buAutoNum type="arabicPeriod"/>
            </a:pPr>
            <a:r>
              <a:rPr lang="en-US" sz="1400" dirty="0">
                <a:latin typeface="Garamond" panose="02020404030301010803" pitchFamily="18" charset="0"/>
              </a:rPr>
              <a:t>Prompt and adequate close out of all HSSE related action items.</a:t>
            </a:r>
          </a:p>
          <a:p>
            <a:pPr marL="342900" indent="-342900">
              <a:buFont typeface="+mj-lt"/>
              <a:buAutoNum type="arabicPeriod"/>
            </a:pPr>
            <a:r>
              <a:rPr lang="en-US" sz="1400" dirty="0">
                <a:latin typeface="Garamond" panose="02020404030301010803" pitchFamily="18" charset="0"/>
              </a:rPr>
              <a:t>Develop JHA at site and update JHA based on dynamic observations,</a:t>
            </a:r>
          </a:p>
          <a:p>
            <a:pPr marL="342900" indent="-342900">
              <a:buFont typeface="+mj-lt"/>
              <a:buAutoNum type="arabicPeriod"/>
            </a:pPr>
            <a:r>
              <a:rPr lang="en-US" sz="1400" dirty="0">
                <a:latin typeface="Garamond" panose="02020404030301010803" pitchFamily="18" charset="0"/>
              </a:rPr>
              <a:t>Develop project specific ‘Risk Register’ at site.</a:t>
            </a:r>
          </a:p>
          <a:p>
            <a:pPr marL="342900" indent="-342900">
              <a:buFont typeface="+mj-lt"/>
              <a:buAutoNum type="arabicPeriod"/>
            </a:pPr>
            <a:r>
              <a:rPr lang="en-US" sz="1400" dirty="0">
                <a:latin typeface="Garamond" panose="02020404030301010803" pitchFamily="18" charset="0"/>
              </a:rPr>
              <a:t>Follow PTW Process thoroughly.</a:t>
            </a:r>
          </a:p>
          <a:p>
            <a:pPr marL="342900" indent="-342900">
              <a:buFont typeface="+mj-lt"/>
              <a:buAutoNum type="arabicPeriod"/>
            </a:pPr>
            <a:r>
              <a:rPr lang="en-US" sz="1400" dirty="0">
                <a:latin typeface="Garamond" panose="02020404030301010803" pitchFamily="18" charset="0"/>
              </a:rPr>
              <a:t>Ensure daily on-the-job site HSSE inspections are done.</a:t>
            </a:r>
          </a:p>
          <a:p>
            <a:pPr marL="342900" indent="-342900">
              <a:buFont typeface="+mj-lt"/>
              <a:buAutoNum type="arabicPeriod"/>
            </a:pPr>
            <a:r>
              <a:rPr lang="en-US" sz="1400" dirty="0">
                <a:latin typeface="Garamond" panose="02020404030301010803" pitchFamily="18" charset="0"/>
              </a:rPr>
              <a:t>Encourage everyone’s involvement in reporting UA, UC, SA, SC, NM.</a:t>
            </a:r>
          </a:p>
          <a:p>
            <a:pPr marL="342900" indent="-342900">
              <a:buFont typeface="+mj-lt"/>
              <a:buAutoNum type="arabicPeriod"/>
            </a:pPr>
            <a:r>
              <a:rPr lang="en-US" sz="1400" dirty="0">
                <a:latin typeface="Garamond" panose="02020404030301010803" pitchFamily="18" charset="0"/>
              </a:rPr>
              <a:t>Leverage on the Safety Pyramid ideology for accident prevention.</a:t>
            </a:r>
          </a:p>
        </p:txBody>
      </p:sp>
      <p:pic>
        <p:nvPicPr>
          <p:cNvPr id="11" name="Picture 10" descr="Diagram&#10;&#10;Description automatically generated">
            <a:extLst>
              <a:ext uri="{FF2B5EF4-FFF2-40B4-BE49-F238E27FC236}">
                <a16:creationId xmlns:a16="http://schemas.microsoft.com/office/drawing/2014/main" id="{B679A456-200A-1843-64AA-4714B9DD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14" y="3820962"/>
            <a:ext cx="4505737" cy="2403060"/>
          </a:xfrm>
          <a:prstGeom prst="rect">
            <a:avLst/>
          </a:prstGeom>
        </p:spPr>
      </p:pic>
    </p:spTree>
    <p:extLst>
      <p:ext uri="{BB962C8B-B14F-4D97-AF65-F5344CB8AC3E}">
        <p14:creationId xmlns:p14="http://schemas.microsoft.com/office/powerpoint/2010/main" val="2843412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5A4B4-6CA0-7D86-06E8-6F2BD30C5AC5}"/>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3" name="Footer Placeholder 2">
            <a:extLst>
              <a:ext uri="{FF2B5EF4-FFF2-40B4-BE49-F238E27FC236}">
                <a16:creationId xmlns:a16="http://schemas.microsoft.com/office/drawing/2014/main" id="{3391E0B4-EB79-7081-7A36-D019DCBCCC6A}"/>
              </a:ext>
            </a:extLst>
          </p:cNvPr>
          <p:cNvSpPr>
            <a:spLocks noGrp="1"/>
          </p:cNvSpPr>
          <p:nvPr>
            <p:ph type="ftr" sz="quarter" idx="11"/>
          </p:nvPr>
        </p:nvSpPr>
        <p:spPr/>
        <p:txBody>
          <a:bodyPr/>
          <a:lstStyle/>
          <a:p>
            <a:r>
              <a:rPr lang="en-US"/>
              <a:t>2</a:t>
            </a:r>
          </a:p>
        </p:txBody>
      </p:sp>
      <p:sp>
        <p:nvSpPr>
          <p:cNvPr id="4" name="Slide Number Placeholder 3">
            <a:extLst>
              <a:ext uri="{FF2B5EF4-FFF2-40B4-BE49-F238E27FC236}">
                <a16:creationId xmlns:a16="http://schemas.microsoft.com/office/drawing/2014/main" id="{DF91918F-55D9-8D03-6A4D-C5686C7AF795}"/>
              </a:ext>
            </a:extLst>
          </p:cNvPr>
          <p:cNvSpPr>
            <a:spLocks noGrp="1"/>
          </p:cNvSpPr>
          <p:nvPr>
            <p:ph type="sldNum" sz="quarter" idx="12"/>
          </p:nvPr>
        </p:nvSpPr>
        <p:spPr/>
        <p:txBody>
          <a:bodyPr/>
          <a:lstStyle/>
          <a:p>
            <a:fld id="{43193699-5F6E-4EE3-9251-C4195ABD1415}" type="slidenum">
              <a:rPr lang="en-US" smtClean="0"/>
              <a:pPr/>
              <a:t>2</a:t>
            </a:fld>
            <a:endParaRPr lang="en-US"/>
          </a:p>
        </p:txBody>
      </p:sp>
      <p:sp>
        <p:nvSpPr>
          <p:cNvPr id="5" name="Title 8">
            <a:extLst>
              <a:ext uri="{FF2B5EF4-FFF2-40B4-BE49-F238E27FC236}">
                <a16:creationId xmlns:a16="http://schemas.microsoft.com/office/drawing/2014/main" id="{D4573604-2D53-4946-D4CF-C37295BB6FE4}"/>
              </a:ext>
            </a:extLst>
          </p:cNvPr>
          <p:cNvSpPr txBox="1">
            <a:spLocks/>
          </p:cNvSpPr>
          <p:nvPr/>
        </p:nvSpPr>
        <p:spPr>
          <a:xfrm>
            <a:off x="0" y="351226"/>
            <a:ext cx="8825660" cy="678961"/>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a:latin typeface="Garamond" panose="02020404030301010803" pitchFamily="18" charset="0"/>
              </a:rPr>
              <a:t>SAFETY STANDARDS</a:t>
            </a:r>
            <a:endParaRPr lang="en-US" b="1" dirty="0">
              <a:latin typeface="Garamond" panose="02020404030301010803" pitchFamily="18" charset="0"/>
            </a:endParaRPr>
          </a:p>
        </p:txBody>
      </p:sp>
      <p:sp>
        <p:nvSpPr>
          <p:cNvPr id="6" name="TextBox 5">
            <a:extLst>
              <a:ext uri="{FF2B5EF4-FFF2-40B4-BE49-F238E27FC236}">
                <a16:creationId xmlns:a16="http://schemas.microsoft.com/office/drawing/2014/main" id="{71B401C5-4724-98F2-3CDC-7D85E5E76A45}"/>
              </a:ext>
            </a:extLst>
          </p:cNvPr>
          <p:cNvSpPr txBox="1"/>
          <p:nvPr/>
        </p:nvSpPr>
        <p:spPr>
          <a:xfrm>
            <a:off x="516079" y="2508986"/>
            <a:ext cx="3896751" cy="707886"/>
          </a:xfrm>
          <a:prstGeom prst="rect">
            <a:avLst/>
          </a:prstGeom>
          <a:noFill/>
        </p:spPr>
        <p:txBody>
          <a:bodyPr wrap="square" rtlCol="0">
            <a:spAutoFit/>
          </a:bodyPr>
          <a:lstStyle/>
          <a:p>
            <a:r>
              <a:rPr lang="en-US" sz="4000" dirty="0">
                <a:latin typeface="Garamond" panose="02020404030301010803" pitchFamily="18" charset="0"/>
              </a:rPr>
              <a:t>Safety Standards</a:t>
            </a:r>
          </a:p>
        </p:txBody>
      </p:sp>
      <p:pic>
        <p:nvPicPr>
          <p:cNvPr id="7" name="Picture 13">
            <a:extLst>
              <a:ext uri="{FF2B5EF4-FFF2-40B4-BE49-F238E27FC236}">
                <a16:creationId xmlns:a16="http://schemas.microsoft.com/office/drawing/2014/main" id="{8EC0A740-2306-8014-1044-7436DAE817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2" r="72218" b="53491"/>
          <a:stretch/>
        </p:blipFill>
        <p:spPr bwMode="auto">
          <a:xfrm>
            <a:off x="3895503" y="2689364"/>
            <a:ext cx="243285" cy="3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E36B52DC-6D63-35F8-7F20-F16CB82DB99B}"/>
              </a:ext>
            </a:extLst>
          </p:cNvPr>
          <p:cNvCxnSpPr/>
          <p:nvPr/>
        </p:nvCxnSpPr>
        <p:spPr>
          <a:xfrm flipV="1">
            <a:off x="4388615" y="2317153"/>
            <a:ext cx="1683170" cy="5270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9ED7F36-A96A-03CF-F1EC-D16B5049E867}"/>
              </a:ext>
            </a:extLst>
          </p:cNvPr>
          <p:cNvCxnSpPr/>
          <p:nvPr/>
        </p:nvCxnSpPr>
        <p:spPr>
          <a:xfrm>
            <a:off x="4412830" y="2982351"/>
            <a:ext cx="1683170" cy="4216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291910-D132-56D7-546C-7DFB837C09DC}"/>
              </a:ext>
            </a:extLst>
          </p:cNvPr>
          <p:cNvSpPr txBox="1"/>
          <p:nvPr/>
        </p:nvSpPr>
        <p:spPr>
          <a:xfrm>
            <a:off x="6400800" y="2110154"/>
            <a:ext cx="2883877" cy="584775"/>
          </a:xfrm>
          <a:prstGeom prst="rect">
            <a:avLst/>
          </a:prstGeom>
          <a:noFill/>
        </p:spPr>
        <p:txBody>
          <a:bodyPr wrap="square" rtlCol="0">
            <a:spAutoFit/>
          </a:bodyPr>
          <a:lstStyle/>
          <a:p>
            <a:r>
              <a:rPr lang="en-US" sz="3200" dirty="0">
                <a:latin typeface="Garamond" panose="02020404030301010803" pitchFamily="18" charset="0"/>
              </a:rPr>
              <a:t>Advisory body</a:t>
            </a:r>
          </a:p>
        </p:txBody>
      </p:sp>
      <p:sp>
        <p:nvSpPr>
          <p:cNvPr id="11" name="TextBox 10">
            <a:extLst>
              <a:ext uri="{FF2B5EF4-FFF2-40B4-BE49-F238E27FC236}">
                <a16:creationId xmlns:a16="http://schemas.microsoft.com/office/drawing/2014/main" id="{DC7FA7A5-0BDC-C576-63F8-CC125FC20E86}"/>
              </a:ext>
            </a:extLst>
          </p:cNvPr>
          <p:cNvSpPr txBox="1"/>
          <p:nvPr/>
        </p:nvSpPr>
        <p:spPr>
          <a:xfrm>
            <a:off x="6370042" y="3103797"/>
            <a:ext cx="2883877" cy="584775"/>
          </a:xfrm>
          <a:prstGeom prst="rect">
            <a:avLst/>
          </a:prstGeom>
          <a:noFill/>
        </p:spPr>
        <p:txBody>
          <a:bodyPr wrap="square" rtlCol="0">
            <a:spAutoFit/>
          </a:bodyPr>
          <a:lstStyle/>
          <a:p>
            <a:r>
              <a:rPr lang="en-US" sz="3200" dirty="0">
                <a:latin typeface="Garamond" panose="02020404030301010803" pitchFamily="18" charset="0"/>
              </a:rPr>
              <a:t>Regulatory body</a:t>
            </a:r>
          </a:p>
        </p:txBody>
      </p:sp>
      <p:cxnSp>
        <p:nvCxnSpPr>
          <p:cNvPr id="12" name="Straight Arrow Connector 11">
            <a:extLst>
              <a:ext uri="{FF2B5EF4-FFF2-40B4-BE49-F238E27FC236}">
                <a16:creationId xmlns:a16="http://schemas.microsoft.com/office/drawing/2014/main" id="{3BF5A20E-47E9-DC33-EBBA-8D532A300E99}"/>
              </a:ext>
            </a:extLst>
          </p:cNvPr>
          <p:cNvCxnSpPr/>
          <p:nvPr/>
        </p:nvCxnSpPr>
        <p:spPr>
          <a:xfrm flipH="1">
            <a:off x="6893169" y="3688572"/>
            <a:ext cx="918812" cy="25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16D337-CE4E-E99F-3FAA-24362987D05B}"/>
              </a:ext>
            </a:extLst>
          </p:cNvPr>
          <p:cNvCxnSpPr/>
          <p:nvPr/>
        </p:nvCxnSpPr>
        <p:spPr>
          <a:xfrm>
            <a:off x="7811981" y="3688572"/>
            <a:ext cx="853717" cy="25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F96610-0AB9-4421-B8F6-EE1F9C7CF94E}"/>
              </a:ext>
            </a:extLst>
          </p:cNvPr>
          <p:cNvSpPr txBox="1"/>
          <p:nvPr/>
        </p:nvSpPr>
        <p:spPr>
          <a:xfrm>
            <a:off x="6160542" y="3945164"/>
            <a:ext cx="1465253" cy="461665"/>
          </a:xfrm>
          <a:prstGeom prst="rect">
            <a:avLst/>
          </a:prstGeom>
          <a:noFill/>
        </p:spPr>
        <p:txBody>
          <a:bodyPr wrap="square" rtlCol="0">
            <a:spAutoFit/>
          </a:bodyPr>
          <a:lstStyle/>
          <a:p>
            <a:r>
              <a:rPr lang="en-US" sz="2400" dirty="0">
                <a:latin typeface="Garamond" panose="02020404030301010803" pitchFamily="18" charset="0"/>
              </a:rPr>
              <a:t>Voluntary</a:t>
            </a:r>
          </a:p>
        </p:txBody>
      </p:sp>
      <p:sp>
        <p:nvSpPr>
          <p:cNvPr id="15" name="TextBox 14">
            <a:extLst>
              <a:ext uri="{FF2B5EF4-FFF2-40B4-BE49-F238E27FC236}">
                <a16:creationId xmlns:a16="http://schemas.microsoft.com/office/drawing/2014/main" id="{F7B330C5-6527-139F-58C0-028BE7FD5075}"/>
              </a:ext>
            </a:extLst>
          </p:cNvPr>
          <p:cNvSpPr txBox="1"/>
          <p:nvPr/>
        </p:nvSpPr>
        <p:spPr>
          <a:xfrm>
            <a:off x="7959463" y="3932239"/>
            <a:ext cx="1732393" cy="461665"/>
          </a:xfrm>
          <a:prstGeom prst="rect">
            <a:avLst/>
          </a:prstGeom>
          <a:noFill/>
        </p:spPr>
        <p:txBody>
          <a:bodyPr wrap="square" rtlCol="0">
            <a:spAutoFit/>
          </a:bodyPr>
          <a:lstStyle/>
          <a:p>
            <a:r>
              <a:rPr lang="en-US" sz="2400" dirty="0">
                <a:latin typeface="Garamond" panose="02020404030301010803" pitchFamily="18" charset="0"/>
              </a:rPr>
              <a:t>Compulsory</a:t>
            </a:r>
          </a:p>
        </p:txBody>
      </p:sp>
      <p:sp>
        <p:nvSpPr>
          <p:cNvPr id="16" name="TextBox 15">
            <a:extLst>
              <a:ext uri="{FF2B5EF4-FFF2-40B4-BE49-F238E27FC236}">
                <a16:creationId xmlns:a16="http://schemas.microsoft.com/office/drawing/2014/main" id="{4F4FD391-E80C-1AEF-D25E-197736195EF0}"/>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360138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3" name="Footer Placeholder 2">
            <a:extLst>
              <a:ext uri="{FF2B5EF4-FFF2-40B4-BE49-F238E27FC236}">
                <a16:creationId xmlns:a16="http://schemas.microsoft.com/office/drawing/2014/main" id="{654D9262-187E-499A-33A5-7BA8557541FC}"/>
              </a:ext>
            </a:extLst>
          </p:cNvPr>
          <p:cNvSpPr>
            <a:spLocks noGrp="1"/>
          </p:cNvSpPr>
          <p:nvPr>
            <p:ph type="ftr" sz="quarter" idx="11"/>
          </p:nvPr>
        </p:nvSpPr>
        <p:spPr/>
        <p:txBody>
          <a:bodyPr/>
          <a:lstStyle/>
          <a:p>
            <a:r>
              <a:rPr lang="en-US"/>
              <a:t>2</a:t>
            </a:r>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20</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0" y="393729"/>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PRE-COMMISSIONING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8" name="TextBox 7">
            <a:extLst>
              <a:ext uri="{FF2B5EF4-FFF2-40B4-BE49-F238E27FC236}">
                <a16:creationId xmlns:a16="http://schemas.microsoft.com/office/drawing/2014/main" id="{2C2C4A72-2263-63E1-0CB6-6F97D9038F2E}"/>
              </a:ext>
            </a:extLst>
          </p:cNvPr>
          <p:cNvSpPr txBox="1"/>
          <p:nvPr/>
        </p:nvSpPr>
        <p:spPr>
          <a:xfrm>
            <a:off x="407963" y="1473150"/>
            <a:ext cx="10090576" cy="2159758"/>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Developed Pre-Commissioning HSSE Processes with the following achieved:</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Calibri" panose="020F0502020204030204" pitchFamily="34" charset="0"/>
                <a:cs typeface="Times New Roman" panose="02020603050405020304" pitchFamily="18" charset="0"/>
              </a:rPr>
              <a:t>Pre-Commissioning Hazard Hunt Exercise</a:t>
            </a:r>
            <a:r>
              <a:rPr lang="en-US" sz="1400" dirty="0">
                <a:effectLst/>
                <a:latin typeface="Garamond" panose="02020404030301010803" pitchFamily="18" charset="0"/>
                <a:ea typeface="Times New Roman" panose="02020603050405020304" pitchFamily="18" charset="0"/>
                <a:cs typeface="Times New Roman" panose="02020603050405020304" pitchFamily="18" charset="0"/>
              </a:rPr>
              <a:t> </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Times New Roman" panose="02020603050405020304" pitchFamily="18" charset="0"/>
                <a:cs typeface="Times New Roman" panose="02020603050405020304" pitchFamily="18" charset="0"/>
              </a:rPr>
              <a:t>Pre-Startup Safety Reviews (PSSR) Checklist.</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Times New Roman" panose="02020603050405020304" pitchFamily="18" charset="0"/>
                <a:cs typeface="Times New Roman" panose="02020603050405020304" pitchFamily="18" charset="0"/>
              </a:rPr>
              <a:t>Pre-Commissioning HSSE Inspection.</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Times New Roman" panose="02020603050405020304" pitchFamily="18" charset="0"/>
                <a:cs typeface="Times New Roman" panose="02020603050405020304" pitchFamily="18" charset="0"/>
              </a:rPr>
              <a:t>Establishment </a:t>
            </a:r>
            <a:r>
              <a:rPr lang="en-US" sz="1400" u="none" strike="noStrike" dirty="0">
                <a:effectLst/>
                <a:latin typeface="Garamond" panose="02020404030301010803" pitchFamily="18" charset="0"/>
                <a:ea typeface="Calibri" panose="020F0502020204030204" pitchFamily="34" charset="0"/>
                <a:cs typeface="Times New Roman" panose="02020603050405020304" pitchFamily="18" charset="0"/>
              </a:rPr>
              <a:t>Pre-Commissioning Goal O Rules with 0 tolerance.</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Times New Roman" panose="02020603050405020304" pitchFamily="18" charset="0"/>
                <a:cs typeface="Times New Roman" panose="02020603050405020304" pitchFamily="18" charset="0"/>
              </a:rPr>
              <a:t>List of LOTOs.</a:t>
            </a:r>
            <a:endParaRPr lang="en-US" sz="1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u="none" strike="noStrike" dirty="0">
                <a:effectLst/>
                <a:latin typeface="Garamond" panose="02020404030301010803" pitchFamily="18" charset="0"/>
                <a:ea typeface="Calibri" panose="020F0502020204030204" pitchFamily="34" charset="0"/>
                <a:cs typeface="Times New Roman" panose="02020603050405020304" pitchFamily="18" charset="0"/>
              </a:rPr>
              <a:t>Project specific Pre-Commissioning </a:t>
            </a:r>
            <a:r>
              <a:rPr lang="en-US" sz="1400" u="none" strike="noStrike" dirty="0">
                <a:effectLst/>
                <a:latin typeface="Garamond" panose="02020404030301010803" pitchFamily="18" charset="0"/>
                <a:ea typeface="Times New Roman" panose="02020603050405020304" pitchFamily="18" charset="0"/>
                <a:cs typeface="Times New Roman" panose="02020603050405020304" pitchFamily="18" charset="0"/>
              </a:rPr>
              <a:t>PTW Processes.</a:t>
            </a:r>
            <a:endParaRPr lang="en-US" sz="1400" dirty="0">
              <a:latin typeface="Garamond" panose="02020404030301010803"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400" dirty="0">
                <a:effectLst/>
                <a:latin typeface="Garamond" panose="02020404030301010803" pitchFamily="18" charset="0"/>
                <a:ea typeface="Times New Roman" panose="02020603050405020304" pitchFamily="18" charset="0"/>
              </a:rPr>
              <a:t>Pre-commissioning JHA review. </a:t>
            </a:r>
            <a:endParaRPr lang="en-US" sz="1400" dirty="0">
              <a:latin typeface="Garamond" panose="02020404030301010803" pitchFamily="18" charset="0"/>
            </a:endParaRPr>
          </a:p>
        </p:txBody>
      </p:sp>
    </p:spTree>
    <p:extLst>
      <p:ext uri="{BB962C8B-B14F-4D97-AF65-F5344CB8AC3E}">
        <p14:creationId xmlns:p14="http://schemas.microsoft.com/office/powerpoint/2010/main" val="5694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21</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0" y="519236"/>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SITE RESTORATION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3" name="TextBox 2">
            <a:extLst>
              <a:ext uri="{FF2B5EF4-FFF2-40B4-BE49-F238E27FC236}">
                <a16:creationId xmlns:a16="http://schemas.microsoft.com/office/drawing/2014/main" id="{A23C1080-2FD9-ADBC-55D1-4E872388B666}"/>
              </a:ext>
            </a:extLst>
          </p:cNvPr>
          <p:cNvSpPr txBox="1"/>
          <p:nvPr/>
        </p:nvSpPr>
        <p:spPr>
          <a:xfrm>
            <a:off x="407963" y="1447801"/>
            <a:ext cx="2700997" cy="3636508"/>
          </a:xfrm>
          <a:prstGeom prst="rect">
            <a:avLst/>
          </a:prstGeom>
          <a:noFill/>
        </p:spPr>
        <p:txBody>
          <a:bodyPr wrap="square">
            <a:spAutoFit/>
          </a:bodyPr>
          <a:lstStyle/>
          <a:p>
            <a:pPr marL="0" marR="0">
              <a:lnSpc>
                <a:spcPct val="107000"/>
              </a:lnSpc>
              <a:spcBef>
                <a:spcPts val="0"/>
              </a:spcBef>
              <a:spcAft>
                <a:spcPts val="0"/>
              </a:spcAft>
            </a:pP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Thorough good housekeeping to make just completed project no longer look like a construction site, but facility ready for commissioning and use.</a:t>
            </a:r>
            <a:endParaRPr lang="en-US" sz="2400" dirty="0">
              <a:latin typeface="Garamond" panose="02020404030301010803" pitchFamily="18" charset="0"/>
            </a:endParaRPr>
          </a:p>
        </p:txBody>
      </p:sp>
    </p:spTree>
    <p:extLst>
      <p:ext uri="{BB962C8B-B14F-4D97-AF65-F5344CB8AC3E}">
        <p14:creationId xmlns:p14="http://schemas.microsoft.com/office/powerpoint/2010/main" val="86792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22</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0" y="398824"/>
            <a:ext cx="9404723"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COMMISSIONING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pic>
        <p:nvPicPr>
          <p:cNvPr id="8" name="Picture 7" descr="Timeline&#10;&#10;Description automatically generated">
            <a:extLst>
              <a:ext uri="{FF2B5EF4-FFF2-40B4-BE49-F238E27FC236}">
                <a16:creationId xmlns:a16="http://schemas.microsoft.com/office/drawing/2014/main" id="{69B83433-E8B0-8366-17E5-106CE97F0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70" y="1447801"/>
            <a:ext cx="10068315" cy="2617762"/>
          </a:xfrm>
          <a:prstGeom prst="rect">
            <a:avLst/>
          </a:prstGeom>
        </p:spPr>
      </p:pic>
    </p:spTree>
    <p:extLst>
      <p:ext uri="{BB962C8B-B14F-4D97-AF65-F5344CB8AC3E}">
        <p14:creationId xmlns:p14="http://schemas.microsoft.com/office/powerpoint/2010/main" val="68905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23</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117229" y="398824"/>
            <a:ext cx="9287494"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DEMOBILIZATION PHASE</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3" name="TextBox 2">
            <a:extLst>
              <a:ext uri="{FF2B5EF4-FFF2-40B4-BE49-F238E27FC236}">
                <a16:creationId xmlns:a16="http://schemas.microsoft.com/office/drawing/2014/main" id="{C293D1B4-0065-017D-3003-567047ED9A0A}"/>
              </a:ext>
            </a:extLst>
          </p:cNvPr>
          <p:cNvSpPr txBox="1"/>
          <p:nvPr/>
        </p:nvSpPr>
        <p:spPr>
          <a:xfrm>
            <a:off x="407963" y="1447800"/>
            <a:ext cx="8567225" cy="2243115"/>
          </a:xfrm>
          <a:prstGeom prst="rect">
            <a:avLst/>
          </a:prstGeom>
          <a:noFill/>
        </p:spPr>
        <p:txBody>
          <a:bodyPr wrap="square">
            <a:spAutoFit/>
          </a:bodyPr>
          <a:lstStyle/>
          <a:p>
            <a:pPr marL="0" marR="0">
              <a:lnSpc>
                <a:spcPct val="107000"/>
              </a:lnSpc>
              <a:spcBef>
                <a:spcPts val="0"/>
              </a:spcBef>
              <a:spcAft>
                <a:spcPts val="0"/>
              </a:spcAft>
            </a:pPr>
            <a:r>
              <a:rPr lang="en-US" sz="4400" dirty="0">
                <a:latin typeface="Garamond" panose="02020404030301010803" pitchFamily="18" charset="0"/>
                <a:cs typeface="Times New Roman" panose="02020603050405020304" pitchFamily="18" charset="0"/>
              </a:rPr>
              <a:t>Contractor remove all personnel, tools, equipment, machines, junks, materials and items from site</a:t>
            </a:r>
            <a:endParaRPr lang="en-US" sz="4400" dirty="0">
              <a:latin typeface="Garamond" panose="02020404030301010803" pitchFamily="18" charset="0"/>
            </a:endParaRPr>
          </a:p>
        </p:txBody>
      </p:sp>
    </p:spTree>
    <p:extLst>
      <p:ext uri="{BB962C8B-B14F-4D97-AF65-F5344CB8AC3E}">
        <p14:creationId xmlns:p14="http://schemas.microsoft.com/office/powerpoint/2010/main" val="428059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1"/>
            <a:ext cx="9404723" cy="686610"/>
          </a:xfrm>
          <a:solidFill>
            <a:schemeClr val="tx1"/>
          </a:solidFill>
          <a:ln w="3175">
            <a:solidFill>
              <a:srgbClr val="00B050"/>
            </a:solidFill>
          </a:ln>
        </p:spPr>
        <p:txBody>
          <a:bodyPr/>
          <a:lstStyle/>
          <a:p>
            <a:r>
              <a:rPr lang="en-US" sz="3600" b="1" dirty="0">
                <a:solidFill>
                  <a:srgbClr val="0070C0"/>
                </a:solidFill>
                <a:latin typeface="Garamond" panose="02020404030301010803" pitchFamily="18" charset="0"/>
              </a:rPr>
              <a:t>QUESTIONS</a:t>
            </a:r>
          </a:p>
        </p:txBody>
      </p:sp>
      <p:sp>
        <p:nvSpPr>
          <p:cNvPr id="12" name="Date Placeholder 11"/>
          <p:cNvSpPr>
            <a:spLocks noGrp="1"/>
          </p:cNvSpPr>
          <p:nvPr>
            <p:ph type="dt" sz="half" idx="10"/>
          </p:nvPr>
        </p:nvSpPr>
        <p:spPr/>
        <p:txBody>
          <a:bodyPr/>
          <a:lstStyle/>
          <a:p>
            <a:fld id="{20EA11CC-71F7-43E9-8EC2-DB96C51AB94D}" type="datetime1">
              <a:rPr lang="en-US" smtClean="0"/>
              <a:pPr/>
              <a:t>11/13/2022</a:t>
            </a:fld>
            <a:endParaRPr lang="en-US"/>
          </a:p>
        </p:txBody>
      </p:sp>
      <p:sp>
        <p:nvSpPr>
          <p:cNvPr id="22" name="Slide Number Placeholder 21"/>
          <p:cNvSpPr>
            <a:spLocks noGrp="1"/>
          </p:cNvSpPr>
          <p:nvPr>
            <p:ph type="sldNum" sz="quarter" idx="12"/>
          </p:nvPr>
        </p:nvSpPr>
        <p:spPr/>
        <p:txBody>
          <a:bodyPr/>
          <a:lstStyle/>
          <a:p>
            <a:fld id="{43193699-5F6E-4EE3-9251-C4195ABD1415}" type="slidenum">
              <a:rPr lang="en-US" sz="2000" b="1" smtClean="0"/>
              <a:pPr/>
              <a:t>24</a:t>
            </a:fld>
            <a:endParaRPr lang="en-US" sz="2000" b="1" dirty="0"/>
          </a:p>
        </p:txBody>
      </p:sp>
      <p:pic>
        <p:nvPicPr>
          <p:cNvPr id="6" name="Picture 13">
            <a:extLst>
              <a:ext uri="{FF2B5EF4-FFF2-40B4-BE49-F238E27FC236}">
                <a16:creationId xmlns:a16="http://schemas.microsoft.com/office/drawing/2014/main" id="{4DBB2AA8-E9DE-473D-A338-812AEB6EC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846" y="2674034"/>
            <a:ext cx="2477154" cy="269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242614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805A9-B5A1-F5D8-8398-5FBADD9124B3}"/>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475D14EA-6F3C-2FA4-104F-D07E81989C9E}"/>
              </a:ext>
            </a:extLst>
          </p:cNvPr>
          <p:cNvSpPr>
            <a:spLocks noGrp="1"/>
          </p:cNvSpPr>
          <p:nvPr>
            <p:ph type="sldNum" sz="quarter" idx="12"/>
          </p:nvPr>
        </p:nvSpPr>
        <p:spPr/>
        <p:txBody>
          <a:bodyPr/>
          <a:lstStyle/>
          <a:p>
            <a:fld id="{43193699-5F6E-4EE3-9251-C4195ABD1415}" type="slidenum">
              <a:rPr lang="en-US" smtClean="0"/>
              <a:pPr/>
              <a:t>25</a:t>
            </a:fld>
            <a:endParaRPr lang="en-US"/>
          </a:p>
        </p:txBody>
      </p:sp>
      <p:sp>
        <p:nvSpPr>
          <p:cNvPr id="5" name="Title 1">
            <a:extLst>
              <a:ext uri="{FF2B5EF4-FFF2-40B4-BE49-F238E27FC236}">
                <a16:creationId xmlns:a16="http://schemas.microsoft.com/office/drawing/2014/main" id="{5493FC66-36C9-C0B6-302F-0D48176F4470}"/>
              </a:ext>
            </a:extLst>
          </p:cNvPr>
          <p:cNvSpPr txBox="1">
            <a:spLocks/>
          </p:cNvSpPr>
          <p:nvPr/>
        </p:nvSpPr>
        <p:spPr>
          <a:xfrm>
            <a:off x="4726746" y="2721899"/>
            <a:ext cx="2180491" cy="106231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600" b="1" dirty="0">
                <a:latin typeface="Garamond" panose="02020404030301010803" pitchFamily="18" charset="0"/>
              </a:rPr>
              <a:t>END</a:t>
            </a:r>
          </a:p>
        </p:txBody>
      </p:sp>
      <p:sp>
        <p:nvSpPr>
          <p:cNvPr id="6" name="TextBox 5">
            <a:extLst>
              <a:ext uri="{FF2B5EF4-FFF2-40B4-BE49-F238E27FC236}">
                <a16:creationId xmlns:a16="http://schemas.microsoft.com/office/drawing/2014/main" id="{1CEC33A0-D022-3E64-9D1C-CA8B77A049EA}"/>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427927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A0A59-B994-DC53-C8D3-1920603965CF}"/>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3" name="Footer Placeholder 2">
            <a:extLst>
              <a:ext uri="{FF2B5EF4-FFF2-40B4-BE49-F238E27FC236}">
                <a16:creationId xmlns:a16="http://schemas.microsoft.com/office/drawing/2014/main" id="{3C04ECCA-4FB2-9D4D-BB54-93E23D7BE747}"/>
              </a:ext>
            </a:extLst>
          </p:cNvPr>
          <p:cNvSpPr>
            <a:spLocks noGrp="1"/>
          </p:cNvSpPr>
          <p:nvPr>
            <p:ph type="ftr" sz="quarter" idx="11"/>
          </p:nvPr>
        </p:nvSpPr>
        <p:spPr/>
        <p:txBody>
          <a:bodyPr/>
          <a:lstStyle/>
          <a:p>
            <a:r>
              <a:rPr lang="en-US"/>
              <a:t>2</a:t>
            </a:r>
          </a:p>
        </p:txBody>
      </p:sp>
      <p:sp>
        <p:nvSpPr>
          <p:cNvPr id="4" name="Slide Number Placeholder 3">
            <a:extLst>
              <a:ext uri="{FF2B5EF4-FFF2-40B4-BE49-F238E27FC236}">
                <a16:creationId xmlns:a16="http://schemas.microsoft.com/office/drawing/2014/main" id="{1B7ABE11-BADF-E4A1-B096-A67BD6240DEC}"/>
              </a:ext>
            </a:extLst>
          </p:cNvPr>
          <p:cNvSpPr>
            <a:spLocks noGrp="1"/>
          </p:cNvSpPr>
          <p:nvPr>
            <p:ph type="sldNum" sz="quarter" idx="12"/>
          </p:nvPr>
        </p:nvSpPr>
        <p:spPr/>
        <p:txBody>
          <a:bodyPr/>
          <a:lstStyle/>
          <a:p>
            <a:fld id="{43193699-5F6E-4EE3-9251-C4195ABD1415}" type="slidenum">
              <a:rPr lang="en-US" smtClean="0"/>
              <a:pPr/>
              <a:t>3</a:t>
            </a:fld>
            <a:endParaRPr lang="en-US"/>
          </a:p>
        </p:txBody>
      </p:sp>
      <p:sp>
        <p:nvSpPr>
          <p:cNvPr id="5" name="TextBox 4">
            <a:extLst>
              <a:ext uri="{FF2B5EF4-FFF2-40B4-BE49-F238E27FC236}">
                <a16:creationId xmlns:a16="http://schemas.microsoft.com/office/drawing/2014/main" id="{2A9E03D4-6FD3-8CA2-BE22-6CDBFA7E7C8F}"/>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
        <p:nvSpPr>
          <p:cNvPr id="6" name="Title 8">
            <a:extLst>
              <a:ext uri="{FF2B5EF4-FFF2-40B4-BE49-F238E27FC236}">
                <a16:creationId xmlns:a16="http://schemas.microsoft.com/office/drawing/2014/main" id="{F5037A0C-F772-8E16-A881-C8C558B1D0A1}"/>
              </a:ext>
            </a:extLst>
          </p:cNvPr>
          <p:cNvSpPr txBox="1">
            <a:spLocks/>
          </p:cNvSpPr>
          <p:nvPr/>
        </p:nvSpPr>
        <p:spPr>
          <a:xfrm>
            <a:off x="0" y="351226"/>
            <a:ext cx="8825660" cy="67896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SAFETY CODES</a:t>
            </a:r>
          </a:p>
        </p:txBody>
      </p:sp>
      <p:pic>
        <p:nvPicPr>
          <p:cNvPr id="7" name="Picture 13">
            <a:extLst>
              <a:ext uri="{FF2B5EF4-FFF2-40B4-BE49-F238E27FC236}">
                <a16:creationId xmlns:a16="http://schemas.microsoft.com/office/drawing/2014/main" id="{88EFCA32-FE06-F0B6-F67E-5B2DA39FA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42" r="72218" b="53491"/>
          <a:stretch/>
        </p:blipFill>
        <p:spPr bwMode="auto">
          <a:xfrm>
            <a:off x="4395913" y="519947"/>
            <a:ext cx="240388" cy="39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8" name="TextBox 7">
            <a:extLst>
              <a:ext uri="{FF2B5EF4-FFF2-40B4-BE49-F238E27FC236}">
                <a16:creationId xmlns:a16="http://schemas.microsoft.com/office/drawing/2014/main" id="{4AFE797B-A32C-6FD6-68CA-B9320E952773}"/>
              </a:ext>
            </a:extLst>
          </p:cNvPr>
          <p:cNvSpPr txBox="1"/>
          <p:nvPr/>
        </p:nvSpPr>
        <p:spPr>
          <a:xfrm>
            <a:off x="302456" y="1295479"/>
            <a:ext cx="10050084" cy="3139321"/>
          </a:xfrm>
          <a:prstGeom prst="rect">
            <a:avLst/>
          </a:prstGeom>
          <a:noFill/>
        </p:spPr>
        <p:txBody>
          <a:bodyPr wrap="square">
            <a:spAutoFit/>
          </a:bodyPr>
          <a:lstStyle/>
          <a:p>
            <a:r>
              <a:rPr lang="en-US" sz="1800" dirty="0">
                <a:latin typeface="Garamond" panose="02020404030301010803" pitchFamily="18" charset="0"/>
              </a:rPr>
              <a:t>Are the criteria agreed by organizers of Safety Standards to use to reference (decode) specific safety requirements, laws, rules and regulations. They are usually a combination of one or more of acronyms, year, number related specifically to the matter of interest</a:t>
            </a:r>
            <a:br>
              <a:rPr lang="en-US" sz="1800" dirty="0">
                <a:latin typeface="Garamond" panose="02020404030301010803" pitchFamily="18" charset="0"/>
              </a:rPr>
            </a:br>
            <a:r>
              <a:rPr lang="en-US" sz="1800" dirty="0">
                <a:latin typeface="Garamond" panose="02020404030301010803" pitchFamily="18" charset="0"/>
              </a:rPr>
              <a:t>Examples are:</a:t>
            </a:r>
          </a:p>
          <a:p>
            <a:pPr marL="285750" indent="-285750">
              <a:buFont typeface="Wingdings" panose="05000000000000000000" pitchFamily="2" charset="2"/>
              <a:buChar char="Ø"/>
            </a:pPr>
            <a:r>
              <a:rPr lang="en-US" dirty="0">
                <a:latin typeface="Garamond" panose="02020404030301010803" pitchFamily="18" charset="0"/>
              </a:rPr>
              <a:t> </a:t>
            </a:r>
            <a:r>
              <a:rPr lang="en-US" sz="1800" dirty="0">
                <a:latin typeface="Garamond" panose="02020404030301010803" pitchFamily="18" charset="0"/>
              </a:rPr>
              <a:t>ISO14001</a:t>
            </a:r>
            <a:endParaRPr lang="en-US" dirty="0">
              <a:latin typeface="Garamond" panose="02020404030301010803" pitchFamily="18" charset="0"/>
            </a:endParaRPr>
          </a:p>
          <a:p>
            <a:pPr marL="285750" indent="-285750">
              <a:buFont typeface="Wingdings" panose="05000000000000000000" pitchFamily="2" charset="2"/>
              <a:buChar char="Ø"/>
            </a:pPr>
            <a:r>
              <a:rPr lang="en-US" sz="1800" dirty="0">
                <a:latin typeface="Garamond" panose="02020404030301010803" pitchFamily="18" charset="0"/>
              </a:rPr>
              <a:t>ISO45001</a:t>
            </a:r>
            <a:endParaRPr lang="en-US" dirty="0">
              <a:latin typeface="Garamond" panose="02020404030301010803" pitchFamily="18" charset="0"/>
            </a:endParaRPr>
          </a:p>
          <a:p>
            <a:pPr marL="285750" indent="-285750">
              <a:buFont typeface="Wingdings" panose="05000000000000000000" pitchFamily="2" charset="2"/>
              <a:buChar char="Ø"/>
            </a:pPr>
            <a:r>
              <a:rPr lang="en-US" sz="1800" b="1" dirty="0">
                <a:latin typeface="Grandview" panose="020B0604020202020204" pitchFamily="34" charset="0"/>
              </a:rPr>
              <a:t>National Electrical Code</a:t>
            </a:r>
            <a:r>
              <a:rPr lang="en-US" sz="1800" dirty="0">
                <a:latin typeface="Grandview" panose="020B0604020202020204" pitchFamily="34" charset="0"/>
              </a:rPr>
              <a:t> (NEC), or NFPA 70</a:t>
            </a:r>
            <a:r>
              <a:rPr lang="en-US" dirty="0">
                <a:latin typeface="Garamond" panose="02020404030301010803" pitchFamily="18" charset="0"/>
              </a:rPr>
              <a:t>\</a:t>
            </a:r>
            <a:r>
              <a:rPr lang="en-US" sz="1800" dirty="0">
                <a:solidFill>
                  <a:schemeClr val="tx1"/>
                </a:solidFill>
                <a:latin typeface="Garamond" panose="02020404030301010803" pitchFamily="18" charset="0"/>
              </a:rPr>
              <a:t>FMCSA</a:t>
            </a:r>
            <a:endParaRPr lang="en-US" dirty="0">
              <a:latin typeface="Garamond" panose="02020404030301010803" pitchFamily="18" charset="0"/>
            </a:endParaRPr>
          </a:p>
          <a:p>
            <a:pPr marL="285750" indent="-285750">
              <a:buFont typeface="Wingdings" panose="05000000000000000000" pitchFamily="2" charset="2"/>
              <a:buChar char="Ø"/>
            </a:pPr>
            <a:r>
              <a:rPr lang="en-US" sz="1800" b="1" dirty="0">
                <a:latin typeface="Garamond" panose="02020404030301010803" pitchFamily="18" charset="0"/>
              </a:rPr>
              <a:t>Fall Protection, construction</a:t>
            </a:r>
            <a:r>
              <a:rPr lang="en-US" sz="1800" dirty="0">
                <a:latin typeface="Garamond" panose="02020404030301010803" pitchFamily="18" charset="0"/>
              </a:rPr>
              <a:t> (</a:t>
            </a:r>
            <a:r>
              <a:rPr lang="en-US" sz="1800" dirty="0">
                <a:latin typeface="Garamond" panose="02020404030301010803" pitchFamily="18" charset="0"/>
                <a:hlinkClick r:id="rId3" tooltip="1926.501 - Duty to have fall protection."/>
              </a:rPr>
              <a:t>29 CFR 1926.501</a:t>
            </a:r>
            <a:r>
              <a:rPr lang="en-US" sz="1800" dirty="0">
                <a:latin typeface="Garamond" panose="02020404030301010803" pitchFamily="18" charset="0"/>
              </a:rPr>
              <a:t>)</a:t>
            </a:r>
          </a:p>
          <a:p>
            <a:pPr marL="285750" indent="-285750">
              <a:buFont typeface="Wingdings" panose="05000000000000000000" pitchFamily="2" charset="2"/>
              <a:buChar char="Ø"/>
            </a:pPr>
            <a:r>
              <a:rPr lang="en-US" sz="1800" b="1" dirty="0">
                <a:latin typeface="Garamond" panose="02020404030301010803" pitchFamily="18" charset="0"/>
              </a:rPr>
              <a:t>Respiratory Protection, general industry</a:t>
            </a:r>
            <a:r>
              <a:rPr lang="en-US" sz="1800" dirty="0">
                <a:latin typeface="Garamond" panose="02020404030301010803" pitchFamily="18" charset="0"/>
              </a:rPr>
              <a:t> (</a:t>
            </a:r>
            <a:r>
              <a:rPr lang="en-US" sz="1800" dirty="0">
                <a:latin typeface="Garamond" panose="02020404030301010803" pitchFamily="18" charset="0"/>
                <a:hlinkClick r:id="rId3" tooltip="1910.134 - Respiratory Protection."/>
              </a:rPr>
              <a:t>29 CFR 1910.134</a:t>
            </a:r>
            <a:r>
              <a:rPr lang="en-US" sz="1800" dirty="0">
                <a:latin typeface="Garamond" panose="02020404030301010803" pitchFamily="18" charset="0"/>
              </a:rPr>
              <a:t>)</a:t>
            </a:r>
          </a:p>
          <a:p>
            <a:pPr marL="285750" indent="-285750">
              <a:buFont typeface="Wingdings" panose="05000000000000000000" pitchFamily="2" charset="2"/>
              <a:buChar char="Ø"/>
            </a:pPr>
            <a:r>
              <a:rPr lang="en-US" sz="1800" b="1" dirty="0">
                <a:latin typeface="Garamond" panose="02020404030301010803" pitchFamily="18" charset="0"/>
              </a:rPr>
              <a:t>Ladders, construction</a:t>
            </a:r>
            <a:r>
              <a:rPr lang="en-US" sz="1800" dirty="0">
                <a:latin typeface="Garamond" panose="02020404030301010803" pitchFamily="18" charset="0"/>
              </a:rPr>
              <a:t> (</a:t>
            </a:r>
            <a:r>
              <a:rPr lang="en-US" sz="1800" dirty="0">
                <a:latin typeface="Garamond" panose="02020404030301010803" pitchFamily="18" charset="0"/>
                <a:hlinkClick r:id="rId3" tooltip="1926.1053 - Ladders."/>
              </a:rPr>
              <a:t>29 CFR 1926.1053</a:t>
            </a:r>
            <a:r>
              <a:rPr lang="en-US" sz="1800" dirty="0">
                <a:latin typeface="Garamond" panose="02020404030301010803" pitchFamily="18" charset="0"/>
              </a:rPr>
              <a:t>)</a:t>
            </a:r>
          </a:p>
          <a:p>
            <a:endParaRPr lang="en-US" dirty="0"/>
          </a:p>
        </p:txBody>
      </p:sp>
    </p:spTree>
    <p:extLst>
      <p:ext uri="{BB962C8B-B14F-4D97-AF65-F5344CB8AC3E}">
        <p14:creationId xmlns:p14="http://schemas.microsoft.com/office/powerpoint/2010/main" val="283665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BD1A-0BB2-3F6C-6E04-C60C4201B8DD}"/>
              </a:ext>
            </a:extLst>
          </p:cNvPr>
          <p:cNvSpPr>
            <a:spLocks noGrp="1"/>
          </p:cNvSpPr>
          <p:nvPr>
            <p:ph type="title"/>
          </p:nvPr>
        </p:nvSpPr>
        <p:spPr>
          <a:xfrm>
            <a:off x="1276623" y="401125"/>
            <a:ext cx="9404723" cy="615291"/>
          </a:xfrm>
        </p:spPr>
        <p:txBody>
          <a:bodyPr/>
          <a:lstStyle/>
          <a:p>
            <a:r>
              <a:rPr lang="en-US" dirty="0">
                <a:latin typeface="Garamond" panose="02020404030301010803" pitchFamily="18" charset="0"/>
              </a:rPr>
              <a:t>OSHA CODING SYSTEM</a:t>
            </a:r>
          </a:p>
        </p:txBody>
      </p:sp>
      <p:sp>
        <p:nvSpPr>
          <p:cNvPr id="3" name="Date Placeholder 2">
            <a:extLst>
              <a:ext uri="{FF2B5EF4-FFF2-40B4-BE49-F238E27FC236}">
                <a16:creationId xmlns:a16="http://schemas.microsoft.com/office/drawing/2014/main" id="{ADB8A1D4-B53E-4A54-0915-63079854A15C}"/>
              </a:ext>
            </a:extLst>
          </p:cNvPr>
          <p:cNvSpPr>
            <a:spLocks noGrp="1"/>
          </p:cNvSpPr>
          <p:nvPr>
            <p:ph type="dt" sz="half" idx="10"/>
          </p:nvPr>
        </p:nvSpPr>
        <p:spPr/>
        <p:txBody>
          <a:bodyPr/>
          <a:lstStyle/>
          <a:p>
            <a:fld id="{2C4726D5-1555-4F1A-8DCC-14F56932F05E}" type="datetime1">
              <a:rPr lang="en-US" smtClean="0"/>
              <a:pPr/>
              <a:t>11/13/2022</a:t>
            </a:fld>
            <a:endParaRPr lang="en-US"/>
          </a:p>
        </p:txBody>
      </p:sp>
      <p:sp>
        <p:nvSpPr>
          <p:cNvPr id="5" name="Slide Number Placeholder 4">
            <a:extLst>
              <a:ext uri="{FF2B5EF4-FFF2-40B4-BE49-F238E27FC236}">
                <a16:creationId xmlns:a16="http://schemas.microsoft.com/office/drawing/2014/main" id="{779735D1-5F09-F761-5F9E-D62A13911913}"/>
              </a:ext>
            </a:extLst>
          </p:cNvPr>
          <p:cNvSpPr>
            <a:spLocks noGrp="1"/>
          </p:cNvSpPr>
          <p:nvPr>
            <p:ph type="sldNum" sz="quarter" idx="12"/>
          </p:nvPr>
        </p:nvSpPr>
        <p:spPr/>
        <p:txBody>
          <a:bodyPr/>
          <a:lstStyle/>
          <a:p>
            <a:fld id="{43193699-5F6E-4EE3-9251-C4195ABD1415}" type="slidenum">
              <a:rPr lang="en-US" smtClean="0"/>
              <a:pPr/>
              <a:t>4</a:t>
            </a:fld>
            <a:endParaRPr lang="en-US"/>
          </a:p>
        </p:txBody>
      </p:sp>
      <p:sp>
        <p:nvSpPr>
          <p:cNvPr id="7" name="TextBox 6">
            <a:extLst>
              <a:ext uri="{FF2B5EF4-FFF2-40B4-BE49-F238E27FC236}">
                <a16:creationId xmlns:a16="http://schemas.microsoft.com/office/drawing/2014/main" id="{3E99D1D0-40B1-FFCD-CB7F-EEC00DAD3B94}"/>
              </a:ext>
            </a:extLst>
          </p:cNvPr>
          <p:cNvSpPr txBox="1"/>
          <p:nvPr/>
        </p:nvSpPr>
        <p:spPr>
          <a:xfrm>
            <a:off x="638311" y="1532598"/>
            <a:ext cx="8110344" cy="2585323"/>
          </a:xfrm>
          <a:prstGeom prst="rect">
            <a:avLst/>
          </a:prstGeom>
          <a:noFill/>
        </p:spPr>
        <p:txBody>
          <a:bodyPr wrap="square">
            <a:spAutoFit/>
          </a:bodyPr>
          <a:lstStyle/>
          <a:p>
            <a:r>
              <a:rPr lang="en-US" sz="1800" dirty="0">
                <a:latin typeface="Garamond" panose="02020404030301010803" pitchFamily="18" charset="0"/>
                <a:hlinkClick r:id="rId2" tooltip="1926.501 - Duty to have fall protection."/>
              </a:rPr>
              <a:t>29 CFR 1926.501</a:t>
            </a:r>
            <a:endParaRPr lang="en-US" sz="1800" dirty="0">
              <a:latin typeface="Garamond" panose="02020404030301010803" pitchFamily="18" charset="0"/>
            </a:endParaRPr>
          </a:p>
          <a:p>
            <a:pPr>
              <a:buFont typeface="Arial" panose="020B0604020202020204" pitchFamily="34" charset="0"/>
              <a:buChar char="•"/>
            </a:pPr>
            <a:r>
              <a:rPr lang="en-US" b="1" dirty="0">
                <a:latin typeface="Garamond" panose="02020404030301010803" pitchFamily="18" charset="0"/>
              </a:rPr>
              <a:t>Part Number:                        </a:t>
            </a:r>
            <a:r>
              <a:rPr lang="en-US" dirty="0">
                <a:latin typeface="Garamond" panose="02020404030301010803" pitchFamily="18" charset="0"/>
              </a:rPr>
              <a:t>1926</a:t>
            </a:r>
          </a:p>
          <a:p>
            <a:pPr>
              <a:buFont typeface="Arial" panose="020B0604020202020204" pitchFamily="34" charset="0"/>
              <a:buChar char="•"/>
            </a:pPr>
            <a:r>
              <a:rPr lang="en-US" b="1" dirty="0">
                <a:latin typeface="Garamond" panose="02020404030301010803" pitchFamily="18" charset="0"/>
              </a:rPr>
              <a:t>Part Number Title:               </a:t>
            </a:r>
            <a:r>
              <a:rPr lang="en-US" dirty="0">
                <a:latin typeface="Garamond" panose="02020404030301010803" pitchFamily="18" charset="0"/>
              </a:rPr>
              <a:t>Safety and Health Regulations for Construction</a:t>
            </a:r>
          </a:p>
          <a:p>
            <a:pPr>
              <a:buFont typeface="Arial" panose="020B0604020202020204" pitchFamily="34" charset="0"/>
              <a:buChar char="•"/>
            </a:pPr>
            <a:r>
              <a:rPr lang="en-US" b="1" dirty="0">
                <a:latin typeface="Garamond" panose="02020404030301010803" pitchFamily="18" charset="0"/>
              </a:rPr>
              <a:t>Subpart:                                 </a:t>
            </a:r>
            <a:r>
              <a:rPr lang="en-US" dirty="0">
                <a:latin typeface="Garamond" panose="02020404030301010803" pitchFamily="18" charset="0"/>
              </a:rPr>
              <a:t>1926 Subpart M</a:t>
            </a:r>
          </a:p>
          <a:p>
            <a:pPr>
              <a:buFont typeface="Arial" panose="020B0604020202020204" pitchFamily="34" charset="0"/>
              <a:buChar char="•"/>
            </a:pPr>
            <a:r>
              <a:rPr lang="en-US" b="1" dirty="0">
                <a:latin typeface="Garamond" panose="02020404030301010803" pitchFamily="18" charset="0"/>
              </a:rPr>
              <a:t>Subpart Title:                        </a:t>
            </a:r>
            <a:r>
              <a:rPr lang="en-US" dirty="0">
                <a:latin typeface="Garamond" panose="02020404030301010803" pitchFamily="18" charset="0"/>
              </a:rPr>
              <a:t>Fall Protection</a:t>
            </a:r>
          </a:p>
          <a:p>
            <a:pPr>
              <a:buFont typeface="Arial" panose="020B0604020202020204" pitchFamily="34" charset="0"/>
              <a:buChar char="•"/>
            </a:pPr>
            <a:r>
              <a:rPr lang="en-US" b="1" dirty="0">
                <a:latin typeface="Garamond" panose="02020404030301010803" pitchFamily="18" charset="0"/>
              </a:rPr>
              <a:t>Standard Number:                </a:t>
            </a:r>
            <a:r>
              <a:rPr lang="en-US" dirty="0">
                <a:latin typeface="Garamond" panose="02020404030301010803" pitchFamily="18" charset="0"/>
                <a:hlinkClick r:id="rId2"/>
              </a:rPr>
              <a:t>1926.501 </a:t>
            </a:r>
            <a:endParaRPr lang="en-US" dirty="0">
              <a:latin typeface="Garamond" panose="02020404030301010803" pitchFamily="18" charset="0"/>
            </a:endParaRPr>
          </a:p>
          <a:p>
            <a:pPr>
              <a:buFont typeface="Arial" panose="020B0604020202020204" pitchFamily="34" charset="0"/>
              <a:buChar char="•"/>
            </a:pPr>
            <a:r>
              <a:rPr lang="en-US" b="1" dirty="0">
                <a:latin typeface="Garamond" panose="02020404030301010803" pitchFamily="18" charset="0"/>
              </a:rPr>
              <a:t>Title:                                       </a:t>
            </a:r>
            <a:r>
              <a:rPr lang="en-US" dirty="0">
                <a:latin typeface="Garamond" panose="02020404030301010803" pitchFamily="18" charset="0"/>
              </a:rPr>
              <a:t>Duty to have fall protection.</a:t>
            </a:r>
          </a:p>
          <a:p>
            <a:pPr>
              <a:buFont typeface="Arial" panose="020B0604020202020204" pitchFamily="34" charset="0"/>
              <a:buChar char="•"/>
            </a:pPr>
            <a:r>
              <a:rPr lang="en-US" b="1" dirty="0">
                <a:latin typeface="Garamond" panose="02020404030301010803" pitchFamily="18" charset="0"/>
              </a:rPr>
              <a:t>GPO Source:                          </a:t>
            </a:r>
            <a:r>
              <a:rPr lang="en-US" dirty="0">
                <a:latin typeface="Garamond" panose="02020404030301010803" pitchFamily="18" charset="0"/>
                <a:hlinkClick r:id="rId2"/>
              </a:rPr>
              <a:t>e-CFR</a:t>
            </a:r>
            <a:endParaRPr lang="en-US" dirty="0">
              <a:latin typeface="Garamond" panose="02020404030301010803" pitchFamily="18" charset="0"/>
            </a:endParaRPr>
          </a:p>
          <a:p>
            <a:endParaRPr lang="en-US" dirty="0"/>
          </a:p>
        </p:txBody>
      </p:sp>
      <p:pic>
        <p:nvPicPr>
          <p:cNvPr id="12" name="Picture 11" descr="Text&#10;&#10;Description automatically generated">
            <a:extLst>
              <a:ext uri="{FF2B5EF4-FFF2-40B4-BE49-F238E27FC236}">
                <a16:creationId xmlns:a16="http://schemas.microsoft.com/office/drawing/2014/main" id="{9DF8B8D7-1BE1-9617-485A-CAB8BC79E7A8}"/>
              </a:ext>
            </a:extLst>
          </p:cNvPr>
          <p:cNvPicPr>
            <a:picLocks noChangeAspect="1"/>
          </p:cNvPicPr>
          <p:nvPr/>
        </p:nvPicPr>
        <p:blipFill rotWithShape="1">
          <a:blip r:embed="rId3">
            <a:extLst>
              <a:ext uri="{28A0092B-C50C-407E-A947-70E740481C1C}">
                <a14:useLocalDpi xmlns:a14="http://schemas.microsoft.com/office/drawing/2010/main" val="0"/>
              </a:ext>
            </a:extLst>
          </a:blip>
          <a:srcRect l="64272" t="48333" r="20729" b="31230"/>
          <a:stretch/>
        </p:blipFill>
        <p:spPr>
          <a:xfrm>
            <a:off x="0" y="0"/>
            <a:ext cx="1276623" cy="977900"/>
          </a:xfrm>
          <a:prstGeom prst="rect">
            <a:avLst/>
          </a:prstGeom>
        </p:spPr>
      </p:pic>
      <p:sp>
        <p:nvSpPr>
          <p:cNvPr id="14" name="TextBox 13">
            <a:extLst>
              <a:ext uri="{FF2B5EF4-FFF2-40B4-BE49-F238E27FC236}">
                <a16:creationId xmlns:a16="http://schemas.microsoft.com/office/drawing/2014/main" id="{31879CFC-2B19-A73E-7372-5A338F8B9604}"/>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341883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D494B5-3BA2-B283-E3B8-8CC26CE7C940}"/>
              </a:ext>
            </a:extLst>
          </p:cNvPr>
          <p:cNvSpPr>
            <a:spLocks noGrp="1"/>
          </p:cNvSpPr>
          <p:nvPr>
            <p:ph type="title"/>
          </p:nvPr>
        </p:nvSpPr>
        <p:spPr>
          <a:xfrm>
            <a:off x="8191925" y="1325880"/>
            <a:ext cx="3352375" cy="1825283"/>
          </a:xfrm>
        </p:spPr>
        <p:txBody>
          <a:bodyPr vert="horz" lIns="91440" tIns="45720" rIns="91440" bIns="45720" rtlCol="0" anchor="b">
            <a:normAutofit fontScale="90000"/>
          </a:bodyPr>
          <a:lstStyle/>
          <a:p>
            <a:r>
              <a:rPr lang="en-US" sz="5400" dirty="0"/>
              <a:t>Voluntary Standards</a:t>
            </a:r>
          </a:p>
        </p:txBody>
      </p:sp>
      <p:sp>
        <p:nvSpPr>
          <p:cNvPr id="23" name="Rectangle 2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5" name="Slide Number Placeholder 4">
            <a:extLst>
              <a:ext uri="{FF2B5EF4-FFF2-40B4-BE49-F238E27FC236}">
                <a16:creationId xmlns:a16="http://schemas.microsoft.com/office/drawing/2014/main" id="{64CDDAC5-5D1A-78D4-3D08-8220FC2F1BE7}"/>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43193699-5F6E-4EE3-9251-C4195ABD1415}" type="slidenum">
              <a:rPr lang="en-US" smtClean="0"/>
              <a:pPr defTabSz="914400">
                <a:spcAft>
                  <a:spcPts val="600"/>
                </a:spcAft>
              </a:pPr>
              <a:t>5</a:t>
            </a:fld>
            <a:endParaRPr lang="en-US"/>
          </a:p>
        </p:txBody>
      </p:sp>
      <p:pic>
        <p:nvPicPr>
          <p:cNvPr id="7" name="Picture 6">
            <a:extLst>
              <a:ext uri="{FF2B5EF4-FFF2-40B4-BE49-F238E27FC236}">
                <a16:creationId xmlns:a16="http://schemas.microsoft.com/office/drawing/2014/main" id="{91036D74-A40E-7BBA-5DB7-0048B75727E9}"/>
              </a:ext>
            </a:extLst>
          </p:cNvPr>
          <p:cNvPicPr>
            <a:picLocks noChangeAspect="1"/>
          </p:cNvPicPr>
          <p:nvPr/>
        </p:nvPicPr>
        <p:blipFill rotWithShape="1">
          <a:blip r:embed="rId7">
            <a:extLst>
              <a:ext uri="{28A0092B-C50C-407E-A947-70E740481C1C}">
                <a14:useLocalDpi xmlns:a14="http://schemas.microsoft.com/office/drawing/2010/main" val="0"/>
              </a:ext>
            </a:extLst>
          </a:blip>
          <a:srcRect l="46522" t="41434" r="41982" b="41932"/>
          <a:stretch/>
        </p:blipFill>
        <p:spPr bwMode="auto">
          <a:xfrm>
            <a:off x="1001261" y="649943"/>
            <a:ext cx="6397595" cy="5202217"/>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388004C-85D6-4871-EDF0-A02C17C20A18}"/>
              </a:ext>
            </a:extLst>
          </p:cNvPr>
          <p:cNvSpPr txBox="1"/>
          <p:nvPr/>
        </p:nvSpPr>
        <p:spPr>
          <a:xfrm>
            <a:off x="117229" y="6502103"/>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351562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FF4BFD-74AF-7361-F447-80CE51AC9CDA}"/>
              </a:ext>
            </a:extLst>
          </p:cNvPr>
          <p:cNvSpPr>
            <a:spLocks noGrp="1"/>
          </p:cNvSpPr>
          <p:nvPr>
            <p:ph type="dt" sz="half" idx="10"/>
          </p:nvPr>
        </p:nvSpPr>
        <p:spPr/>
        <p:txBody>
          <a:bodyPr/>
          <a:lstStyle/>
          <a:p>
            <a:fld id="{2C4726D5-1555-4F1A-8DCC-14F56932F05E}" type="datetime1">
              <a:rPr lang="en-US" smtClean="0"/>
              <a:pPr/>
              <a:t>11/13/2022</a:t>
            </a:fld>
            <a:endParaRPr lang="en-US"/>
          </a:p>
        </p:txBody>
      </p:sp>
      <p:sp>
        <p:nvSpPr>
          <p:cNvPr id="4" name="Footer Placeholder 3">
            <a:extLst>
              <a:ext uri="{FF2B5EF4-FFF2-40B4-BE49-F238E27FC236}">
                <a16:creationId xmlns:a16="http://schemas.microsoft.com/office/drawing/2014/main" id="{715D47EB-2F76-29A5-6C40-1B51B4317E4F}"/>
              </a:ext>
            </a:extLst>
          </p:cNvPr>
          <p:cNvSpPr>
            <a:spLocks noGrp="1"/>
          </p:cNvSpPr>
          <p:nvPr>
            <p:ph type="ftr" sz="quarter" idx="11"/>
          </p:nvPr>
        </p:nvSpPr>
        <p:spPr/>
        <p:txBody>
          <a:bodyPr/>
          <a:lstStyle/>
          <a:p>
            <a:r>
              <a:rPr lang="en-US" dirty="0"/>
              <a:t>2</a:t>
            </a:r>
          </a:p>
        </p:txBody>
      </p:sp>
      <p:sp>
        <p:nvSpPr>
          <p:cNvPr id="5" name="Slide Number Placeholder 4">
            <a:extLst>
              <a:ext uri="{FF2B5EF4-FFF2-40B4-BE49-F238E27FC236}">
                <a16:creationId xmlns:a16="http://schemas.microsoft.com/office/drawing/2014/main" id="{C1B5F42D-CBAC-AD6F-4704-F9D95394026D}"/>
              </a:ext>
            </a:extLst>
          </p:cNvPr>
          <p:cNvSpPr>
            <a:spLocks noGrp="1"/>
          </p:cNvSpPr>
          <p:nvPr>
            <p:ph type="sldNum" sz="quarter" idx="12"/>
          </p:nvPr>
        </p:nvSpPr>
        <p:spPr/>
        <p:txBody>
          <a:bodyPr/>
          <a:lstStyle/>
          <a:p>
            <a:fld id="{43193699-5F6E-4EE3-9251-C4195ABD1415}" type="slidenum">
              <a:rPr lang="en-US" smtClean="0"/>
              <a:pPr/>
              <a:t>6</a:t>
            </a:fld>
            <a:endParaRPr lang="en-US"/>
          </a:p>
        </p:txBody>
      </p:sp>
      <p:sp>
        <p:nvSpPr>
          <p:cNvPr id="7" name="TextBox 6">
            <a:extLst>
              <a:ext uri="{FF2B5EF4-FFF2-40B4-BE49-F238E27FC236}">
                <a16:creationId xmlns:a16="http://schemas.microsoft.com/office/drawing/2014/main" id="{39E53D5B-D198-1F21-CA70-D3387B36B1AB}"/>
              </a:ext>
            </a:extLst>
          </p:cNvPr>
          <p:cNvSpPr txBox="1"/>
          <p:nvPr/>
        </p:nvSpPr>
        <p:spPr>
          <a:xfrm>
            <a:off x="766119" y="1286131"/>
            <a:ext cx="9586421" cy="2585323"/>
          </a:xfrm>
          <a:prstGeom prst="rect">
            <a:avLst/>
          </a:prstGeom>
          <a:noFill/>
        </p:spPr>
        <p:txBody>
          <a:bodyPr wrap="square">
            <a:spAutoFit/>
          </a:bodyPr>
          <a:lstStyle/>
          <a:p>
            <a:r>
              <a:rPr lang="en-NG" dirty="0">
                <a:effectLst/>
                <a:latin typeface="Garamond" panose="02020404030301010803" pitchFamily="18" charset="0"/>
              </a:rPr>
              <a:t>The International Organization for Standardization is an</a:t>
            </a:r>
            <a:r>
              <a:rPr lang="en-US" dirty="0">
                <a:effectLst/>
                <a:latin typeface="Garamond" panose="02020404030301010803" pitchFamily="18" charset="0"/>
              </a:rPr>
              <a:t> independent, non-governmental </a:t>
            </a:r>
            <a:r>
              <a:rPr lang="en-US" dirty="0">
                <a:latin typeface="Garamond" panose="02020404030301010803" pitchFamily="18" charset="0"/>
              </a:rPr>
              <a:t>International </a:t>
            </a:r>
            <a:r>
              <a:rPr lang="en-US" dirty="0">
                <a:effectLst/>
                <a:latin typeface="Garamond" panose="02020404030301010803" pitchFamily="18" charset="0"/>
              </a:rPr>
              <a:t>organization with a membership of 167 national standard bodies, it is into development and publishing of </a:t>
            </a:r>
            <a:r>
              <a:rPr lang="en-NG" dirty="0">
                <a:effectLst/>
                <a:latin typeface="Garamond" panose="02020404030301010803" pitchFamily="18" charset="0"/>
              </a:rPr>
              <a:t>international standa</a:t>
            </a:r>
            <a:r>
              <a:rPr lang="en-US" dirty="0">
                <a:effectLst/>
                <a:latin typeface="Garamond" panose="02020404030301010803" pitchFamily="18" charset="0"/>
              </a:rPr>
              <a:t>rds, r</a:t>
            </a:r>
            <a:r>
              <a:rPr lang="en-NG" dirty="0">
                <a:effectLst/>
                <a:latin typeface="Garamond" panose="02020404030301010803" pitchFamily="18" charset="0"/>
              </a:rPr>
              <a:t>epresentatives from the national standards organizations of member countries</a:t>
            </a:r>
            <a:r>
              <a:rPr lang="en-US" dirty="0">
                <a:effectLst/>
                <a:latin typeface="Garamond" panose="02020404030301010803" pitchFamily="18" charset="0"/>
              </a:rPr>
              <a:t> make up the body</a:t>
            </a:r>
            <a:r>
              <a:rPr lang="en-NG" dirty="0">
                <a:effectLst/>
                <a:latin typeface="Garamond" panose="02020404030301010803" pitchFamily="18" charset="0"/>
              </a:rPr>
              <a:t>. </a:t>
            </a:r>
            <a:r>
              <a:rPr lang="en-US" dirty="0">
                <a:effectLst/>
                <a:latin typeface="Garamond" panose="02020404030301010803" pitchFamily="18" charset="0"/>
              </a:rPr>
              <a:t>It was founded on the 23</a:t>
            </a:r>
            <a:r>
              <a:rPr lang="en-US" baseline="30000" dirty="0">
                <a:effectLst/>
                <a:latin typeface="Garamond" panose="02020404030301010803" pitchFamily="18" charset="0"/>
              </a:rPr>
              <a:t>rd</a:t>
            </a:r>
            <a:r>
              <a:rPr lang="en-US" dirty="0">
                <a:effectLst/>
                <a:latin typeface="Garamond" panose="02020404030301010803" pitchFamily="18" charset="0"/>
              </a:rPr>
              <a:t> of February 1947, in London UK with the headquarter in Geneva, Switzerland.</a:t>
            </a:r>
          </a:p>
          <a:p>
            <a:r>
              <a:rPr lang="en-NG" dirty="0">
                <a:effectLst/>
                <a:latin typeface="Garamond" panose="02020404030301010803" pitchFamily="18" charset="0"/>
              </a:rPr>
              <a:t>Membership requirements are given in Article 3 of the ISO Statutes.</a:t>
            </a:r>
            <a:endParaRPr lang="en-US" dirty="0">
              <a:effectLst/>
              <a:latin typeface="Garamond" panose="02020404030301010803" pitchFamily="18" charset="0"/>
            </a:endParaRPr>
          </a:p>
          <a:p>
            <a:r>
              <a:rPr lang="en-US" dirty="0">
                <a:latin typeface="Garamond" panose="02020404030301010803" pitchFamily="18" charset="0"/>
              </a:rPr>
              <a:t>It uses the link of its members to get experts that come together to share knowledge and develop voluntary, consensus-based, market relevant International Standards that assures innovation and provide solutions to global challenges including safety.</a:t>
            </a:r>
            <a:endParaRPr lang="en-NG" dirty="0">
              <a:effectLst/>
              <a:latin typeface="Garamond" panose="02020404030301010803" pitchFamily="18" charset="0"/>
            </a:endParaRPr>
          </a:p>
        </p:txBody>
      </p:sp>
      <p:pic>
        <p:nvPicPr>
          <p:cNvPr id="8" name="Picture 7">
            <a:extLst>
              <a:ext uri="{FF2B5EF4-FFF2-40B4-BE49-F238E27FC236}">
                <a16:creationId xmlns:a16="http://schemas.microsoft.com/office/drawing/2014/main" id="{96DCAEC0-7240-3121-48FF-E54315D71110}"/>
              </a:ext>
            </a:extLst>
          </p:cNvPr>
          <p:cNvPicPr>
            <a:picLocks noChangeAspect="1"/>
          </p:cNvPicPr>
          <p:nvPr/>
        </p:nvPicPr>
        <p:blipFill rotWithShape="1">
          <a:blip r:embed="rId2">
            <a:extLst>
              <a:ext uri="{28A0092B-C50C-407E-A947-70E740481C1C}">
                <a14:useLocalDpi xmlns:a14="http://schemas.microsoft.com/office/drawing/2010/main" val="0"/>
              </a:ext>
            </a:extLst>
          </a:blip>
          <a:srcRect l="46522" t="41434" r="41982" b="41932"/>
          <a:stretch/>
        </p:blipFill>
        <p:spPr bwMode="auto">
          <a:xfrm>
            <a:off x="0" y="0"/>
            <a:ext cx="944089" cy="767688"/>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191C0A56-1B59-132C-22FA-7C60CA01E085}"/>
              </a:ext>
            </a:extLst>
          </p:cNvPr>
          <p:cNvSpPr txBox="1"/>
          <p:nvPr/>
        </p:nvSpPr>
        <p:spPr>
          <a:xfrm>
            <a:off x="124508" y="6505800"/>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150614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61393-DCB1-C124-36F7-FF74F7BF1AD9}"/>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A8AB324E-6C14-6A89-8CB0-1567218F4F4B}"/>
              </a:ext>
            </a:extLst>
          </p:cNvPr>
          <p:cNvSpPr>
            <a:spLocks noGrp="1"/>
          </p:cNvSpPr>
          <p:nvPr>
            <p:ph type="sldNum" sz="quarter" idx="12"/>
          </p:nvPr>
        </p:nvSpPr>
        <p:spPr/>
        <p:txBody>
          <a:bodyPr/>
          <a:lstStyle/>
          <a:p>
            <a:fld id="{43193699-5F6E-4EE3-9251-C4195ABD1415}" type="slidenum">
              <a:rPr lang="en-US" smtClean="0"/>
              <a:pPr/>
              <a:t>7</a:t>
            </a:fld>
            <a:endParaRPr lang="en-US"/>
          </a:p>
        </p:txBody>
      </p:sp>
      <p:sp>
        <p:nvSpPr>
          <p:cNvPr id="5" name="Title 1">
            <a:extLst>
              <a:ext uri="{FF2B5EF4-FFF2-40B4-BE49-F238E27FC236}">
                <a16:creationId xmlns:a16="http://schemas.microsoft.com/office/drawing/2014/main" id="{1BFEAF54-26A9-2130-6BED-0E5BC47B71EB}"/>
              </a:ext>
            </a:extLst>
          </p:cNvPr>
          <p:cNvSpPr txBox="1">
            <a:spLocks/>
          </p:cNvSpPr>
          <p:nvPr/>
        </p:nvSpPr>
        <p:spPr>
          <a:xfrm>
            <a:off x="-262250" y="168851"/>
            <a:ext cx="10614790"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          </a:t>
            </a:r>
            <a:r>
              <a:rPr lang="en-US" sz="4000" b="1" dirty="0">
                <a:latin typeface="Garamond" panose="02020404030301010803" pitchFamily="18" charset="0"/>
              </a:rPr>
              <a:t>ISO 45001:2018- OHS STANDARD</a:t>
            </a:r>
          </a:p>
        </p:txBody>
      </p:sp>
      <p:pic>
        <p:nvPicPr>
          <p:cNvPr id="8" name="Picture 7">
            <a:extLst>
              <a:ext uri="{FF2B5EF4-FFF2-40B4-BE49-F238E27FC236}">
                <a16:creationId xmlns:a16="http://schemas.microsoft.com/office/drawing/2014/main" id="{1276B02C-CC76-1E00-F728-D483E1568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464" y="1002907"/>
            <a:ext cx="7419076" cy="4770169"/>
          </a:xfrm>
          <a:prstGeom prst="rect">
            <a:avLst/>
          </a:prstGeom>
        </p:spPr>
      </p:pic>
      <p:pic>
        <p:nvPicPr>
          <p:cNvPr id="10" name="Picture 9" descr="Diagram&#10;&#10;Description automatically generated">
            <a:extLst>
              <a:ext uri="{FF2B5EF4-FFF2-40B4-BE49-F238E27FC236}">
                <a16:creationId xmlns:a16="http://schemas.microsoft.com/office/drawing/2014/main" id="{8CF66275-C306-D03B-3D95-1EFD8A74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 y="1002907"/>
            <a:ext cx="2931902" cy="2911860"/>
          </a:xfrm>
          <a:prstGeom prst="rect">
            <a:avLst/>
          </a:prstGeom>
        </p:spPr>
      </p:pic>
      <p:pic>
        <p:nvPicPr>
          <p:cNvPr id="9" name="Picture 8">
            <a:extLst>
              <a:ext uri="{FF2B5EF4-FFF2-40B4-BE49-F238E27FC236}">
                <a16:creationId xmlns:a16="http://schemas.microsoft.com/office/drawing/2014/main" id="{032D5DF6-2CF4-39EA-F146-806D695DBF39}"/>
              </a:ext>
            </a:extLst>
          </p:cNvPr>
          <p:cNvPicPr>
            <a:picLocks noChangeAspect="1"/>
          </p:cNvPicPr>
          <p:nvPr/>
        </p:nvPicPr>
        <p:blipFill rotWithShape="1">
          <a:blip r:embed="rId4">
            <a:extLst>
              <a:ext uri="{28A0092B-C50C-407E-A947-70E740481C1C}">
                <a14:useLocalDpi xmlns:a14="http://schemas.microsoft.com/office/drawing/2010/main" val="0"/>
              </a:ext>
            </a:extLst>
          </a:blip>
          <a:srcRect l="46522" t="41434" r="41982" b="41932"/>
          <a:stretch/>
        </p:blipFill>
        <p:spPr bwMode="auto">
          <a:xfrm>
            <a:off x="0" y="0"/>
            <a:ext cx="944089" cy="767688"/>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33F77E5C-842E-7DC5-5415-FD97404CE100}"/>
              </a:ext>
            </a:extLst>
          </p:cNvPr>
          <p:cNvSpPr txBox="1"/>
          <p:nvPr/>
        </p:nvSpPr>
        <p:spPr>
          <a:xfrm>
            <a:off x="124508" y="6505800"/>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119484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DC9AC-5862-FD20-4A97-3B19B84D80D4}"/>
              </a:ext>
            </a:extLst>
          </p:cNvPr>
          <p:cNvSpPr>
            <a:spLocks noGrp="1"/>
          </p:cNvSpPr>
          <p:nvPr>
            <p:ph type="dt" sz="half" idx="10"/>
          </p:nvPr>
        </p:nvSpPr>
        <p:spPr/>
        <p:txBody>
          <a:bodyPr/>
          <a:lstStyle/>
          <a:p>
            <a:fld id="{569FE707-B1DF-405D-B3A6-01E6B159CF44}" type="datetime1">
              <a:rPr lang="en-US" smtClean="0"/>
              <a:pPr/>
              <a:t>11/13/2022</a:t>
            </a:fld>
            <a:endParaRPr lang="en-US"/>
          </a:p>
        </p:txBody>
      </p:sp>
      <p:sp>
        <p:nvSpPr>
          <p:cNvPr id="4" name="Slide Number Placeholder 3">
            <a:extLst>
              <a:ext uri="{FF2B5EF4-FFF2-40B4-BE49-F238E27FC236}">
                <a16:creationId xmlns:a16="http://schemas.microsoft.com/office/drawing/2014/main" id="{129117B5-4EC2-D648-BE72-1D79CA6FD177}"/>
              </a:ext>
            </a:extLst>
          </p:cNvPr>
          <p:cNvSpPr>
            <a:spLocks noGrp="1"/>
          </p:cNvSpPr>
          <p:nvPr>
            <p:ph type="sldNum" sz="quarter" idx="12"/>
          </p:nvPr>
        </p:nvSpPr>
        <p:spPr/>
        <p:txBody>
          <a:bodyPr/>
          <a:lstStyle/>
          <a:p>
            <a:fld id="{43193699-5F6E-4EE3-9251-C4195ABD1415}" type="slidenum">
              <a:rPr lang="en-US" smtClean="0"/>
              <a:pPr/>
              <a:t>8</a:t>
            </a:fld>
            <a:endParaRPr lang="en-US"/>
          </a:p>
        </p:txBody>
      </p:sp>
      <p:sp>
        <p:nvSpPr>
          <p:cNvPr id="5" name="Title 1">
            <a:extLst>
              <a:ext uri="{FF2B5EF4-FFF2-40B4-BE49-F238E27FC236}">
                <a16:creationId xmlns:a16="http://schemas.microsoft.com/office/drawing/2014/main" id="{5EF988FE-C3DA-CA4C-FD34-04D5754B3156}"/>
              </a:ext>
            </a:extLst>
          </p:cNvPr>
          <p:cNvSpPr txBox="1">
            <a:spLocks/>
          </p:cNvSpPr>
          <p:nvPr/>
        </p:nvSpPr>
        <p:spPr>
          <a:xfrm>
            <a:off x="-407963" y="218683"/>
            <a:ext cx="10119490" cy="665205"/>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rPr>
              <a:t>          </a:t>
            </a:r>
            <a:r>
              <a:rPr lang="en-US" sz="4400" b="1" dirty="0">
                <a:latin typeface="Garamond" panose="02020404030301010803" pitchFamily="18" charset="0"/>
              </a:rPr>
              <a:t>ISO 14001:2015- EMS </a:t>
            </a:r>
            <a:r>
              <a:rPr lang="en-US" b="1" dirty="0">
                <a:latin typeface="Garamond" panose="02020404030301010803" pitchFamily="18" charset="0"/>
              </a:rPr>
              <a:t>STANDARD</a:t>
            </a:r>
          </a:p>
        </p:txBody>
      </p:sp>
      <p:pic>
        <p:nvPicPr>
          <p:cNvPr id="8" name="Picture 7" descr="Diagram&#10;&#10;Description automatically generated">
            <a:extLst>
              <a:ext uri="{FF2B5EF4-FFF2-40B4-BE49-F238E27FC236}">
                <a16:creationId xmlns:a16="http://schemas.microsoft.com/office/drawing/2014/main" id="{5FB19733-848E-E40B-08C1-38F513EA2F6E}"/>
              </a:ext>
            </a:extLst>
          </p:cNvPr>
          <p:cNvPicPr>
            <a:picLocks noChangeAspect="1"/>
          </p:cNvPicPr>
          <p:nvPr/>
        </p:nvPicPr>
        <p:blipFill rotWithShape="1">
          <a:blip r:embed="rId2">
            <a:extLst>
              <a:ext uri="{28A0092B-C50C-407E-A947-70E740481C1C}">
                <a14:useLocalDpi xmlns:a14="http://schemas.microsoft.com/office/drawing/2010/main" val="0"/>
              </a:ext>
            </a:extLst>
          </a:blip>
          <a:srcRect l="11958" r="12154"/>
          <a:stretch/>
        </p:blipFill>
        <p:spPr>
          <a:xfrm>
            <a:off x="0" y="1033779"/>
            <a:ext cx="3091042" cy="3097589"/>
          </a:xfrm>
          <a:prstGeom prst="rect">
            <a:avLst/>
          </a:prstGeom>
        </p:spPr>
      </p:pic>
      <p:pic>
        <p:nvPicPr>
          <p:cNvPr id="9" name="Picture 8">
            <a:extLst>
              <a:ext uri="{FF2B5EF4-FFF2-40B4-BE49-F238E27FC236}">
                <a16:creationId xmlns:a16="http://schemas.microsoft.com/office/drawing/2014/main" id="{11E0D72C-EC56-EB2F-51AE-46A87C4FD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042" y="1047847"/>
            <a:ext cx="7261498" cy="5063069"/>
          </a:xfrm>
          <a:prstGeom prst="rect">
            <a:avLst/>
          </a:prstGeom>
        </p:spPr>
      </p:pic>
      <p:pic>
        <p:nvPicPr>
          <p:cNvPr id="7" name="Picture 6">
            <a:extLst>
              <a:ext uri="{FF2B5EF4-FFF2-40B4-BE49-F238E27FC236}">
                <a16:creationId xmlns:a16="http://schemas.microsoft.com/office/drawing/2014/main" id="{DC0E094D-960F-C738-43FB-B03A2A945E9B}"/>
              </a:ext>
            </a:extLst>
          </p:cNvPr>
          <p:cNvPicPr>
            <a:picLocks noChangeAspect="1"/>
          </p:cNvPicPr>
          <p:nvPr/>
        </p:nvPicPr>
        <p:blipFill rotWithShape="1">
          <a:blip r:embed="rId4">
            <a:extLst>
              <a:ext uri="{28A0092B-C50C-407E-A947-70E740481C1C}">
                <a14:useLocalDpi xmlns:a14="http://schemas.microsoft.com/office/drawing/2010/main" val="0"/>
              </a:ext>
            </a:extLst>
          </a:blip>
          <a:srcRect l="46522" t="41434" r="41982" b="41932"/>
          <a:stretch/>
        </p:blipFill>
        <p:spPr bwMode="auto">
          <a:xfrm>
            <a:off x="0" y="0"/>
            <a:ext cx="944089" cy="767688"/>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71D2F30D-DC72-201D-EDB4-7FA32E806274}"/>
              </a:ext>
            </a:extLst>
          </p:cNvPr>
          <p:cNvSpPr txBox="1"/>
          <p:nvPr/>
        </p:nvSpPr>
        <p:spPr>
          <a:xfrm>
            <a:off x="124508" y="6505800"/>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302562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EA0580-8808-021E-0732-615733E1148F}"/>
              </a:ext>
            </a:extLst>
          </p:cNvPr>
          <p:cNvSpPr>
            <a:spLocks noGrp="1"/>
          </p:cNvSpPr>
          <p:nvPr>
            <p:ph type="title"/>
          </p:nvPr>
        </p:nvSpPr>
        <p:spPr>
          <a:xfrm>
            <a:off x="7809955" y="1325881"/>
            <a:ext cx="3734346" cy="1783080"/>
          </a:xfrm>
        </p:spPr>
        <p:txBody>
          <a:bodyPr vert="horz" lIns="91440" tIns="45720" rIns="91440" bIns="45720" rtlCol="0" anchor="b">
            <a:normAutofit/>
          </a:bodyPr>
          <a:lstStyle/>
          <a:p>
            <a:r>
              <a:rPr lang="en-US" sz="5400" dirty="0"/>
              <a:t>Statutory Standards</a:t>
            </a:r>
          </a:p>
        </p:txBody>
      </p:sp>
      <p:sp>
        <p:nvSpPr>
          <p:cNvPr id="23" name="Rectangle 22">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5" descr="Text&#10;&#10;Description automatically generated">
            <a:extLst>
              <a:ext uri="{FF2B5EF4-FFF2-40B4-BE49-F238E27FC236}">
                <a16:creationId xmlns:a16="http://schemas.microsoft.com/office/drawing/2014/main" id="{E7090BE0-7FFC-4EA1-9F12-B8105055E595}"/>
              </a:ext>
            </a:extLst>
          </p:cNvPr>
          <p:cNvPicPr>
            <a:picLocks noChangeAspect="1"/>
          </p:cNvPicPr>
          <p:nvPr/>
        </p:nvPicPr>
        <p:blipFill rotWithShape="1">
          <a:blip r:embed="rId8">
            <a:extLst>
              <a:ext uri="{28A0092B-C50C-407E-A947-70E740481C1C}">
                <a14:useLocalDpi xmlns:a14="http://schemas.microsoft.com/office/drawing/2010/main" val="0"/>
              </a:ext>
            </a:extLst>
          </a:blip>
          <a:srcRect l="64272" t="48333" r="20729" b="31230"/>
          <a:stretch/>
        </p:blipFill>
        <p:spPr>
          <a:xfrm>
            <a:off x="643854" y="1025730"/>
            <a:ext cx="6270662" cy="4806076"/>
          </a:xfrm>
          <a:prstGeom prst="rect">
            <a:avLst/>
          </a:prstGeom>
          <a:effectLst/>
        </p:spPr>
      </p:pic>
      <p:sp>
        <p:nvSpPr>
          <p:cNvPr id="5" name="Slide Number Placeholder 4">
            <a:extLst>
              <a:ext uri="{FF2B5EF4-FFF2-40B4-BE49-F238E27FC236}">
                <a16:creationId xmlns:a16="http://schemas.microsoft.com/office/drawing/2014/main" id="{98F7A38E-087C-DF75-A93E-7160D2E2921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43193699-5F6E-4EE3-9251-C4195ABD1415}" type="slidenum">
              <a:rPr lang="en-US" smtClean="0"/>
              <a:pPr defTabSz="914400">
                <a:spcAft>
                  <a:spcPts val="600"/>
                </a:spcAft>
              </a:pPr>
              <a:t>9</a:t>
            </a:fld>
            <a:endParaRPr lang="en-US"/>
          </a:p>
        </p:txBody>
      </p:sp>
      <p:sp>
        <p:nvSpPr>
          <p:cNvPr id="7" name="TextBox 6">
            <a:extLst>
              <a:ext uri="{FF2B5EF4-FFF2-40B4-BE49-F238E27FC236}">
                <a16:creationId xmlns:a16="http://schemas.microsoft.com/office/drawing/2014/main" id="{085942A7-09D5-DCD6-EA9A-BB1F0D79FF80}"/>
              </a:ext>
            </a:extLst>
          </p:cNvPr>
          <p:cNvSpPr txBox="1"/>
          <p:nvPr/>
        </p:nvSpPr>
        <p:spPr>
          <a:xfrm>
            <a:off x="124508" y="6505800"/>
            <a:ext cx="12074771" cy="276999"/>
          </a:xfrm>
          <a:prstGeom prst="rect">
            <a:avLst/>
          </a:prstGeom>
          <a:noFill/>
        </p:spPr>
        <p:txBody>
          <a:bodyPr wrap="square" rtlCol="0">
            <a:spAutoFit/>
          </a:bodyPr>
          <a:lstStyle/>
          <a:p>
            <a:r>
              <a:rPr lang="en-US" sz="1200" dirty="0">
                <a:solidFill>
                  <a:srgbClr val="00006C"/>
                </a:solidFill>
                <a:latin typeface="Garamond" panose="02020404030301010803" pitchFamily="18" charset="0"/>
              </a:rPr>
              <a:t>                                                                                                                                                                                            </a:t>
            </a:r>
            <a:r>
              <a:rPr lang="en-US" sz="1200" i="1" dirty="0">
                <a:solidFill>
                  <a:srgbClr val="00B0F0"/>
                </a:solidFill>
                <a:latin typeface="Garamond" panose="02020404030301010803" pitchFamily="18" charset="0"/>
              </a:rPr>
              <a:t>Author- Dearest Ejenarhome MISPON, MASSP, MNiSafetyE                October 2022                                                                                                                                            </a:t>
            </a:r>
          </a:p>
        </p:txBody>
      </p:sp>
    </p:spTree>
    <p:extLst>
      <p:ext uri="{BB962C8B-B14F-4D97-AF65-F5344CB8AC3E}">
        <p14:creationId xmlns:p14="http://schemas.microsoft.com/office/powerpoint/2010/main" val="4139339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3468</TotalTime>
  <Words>1299</Words>
  <Application>Microsoft Office PowerPoint</Application>
  <PresentationFormat>Widescreen</PresentationFormat>
  <Paragraphs>174</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Garamond</vt:lpstr>
      <vt:lpstr>Grandview</vt:lpstr>
      <vt:lpstr>Wingdings</vt:lpstr>
      <vt:lpstr>Wingdings 3</vt:lpstr>
      <vt:lpstr>Ion</vt:lpstr>
      <vt:lpstr>SAFETY STANDARDS AND CODES FOR GOAL-0 ACTUALISATION  IN  CONSTRUCTION SITES </vt:lpstr>
      <vt:lpstr>PowerPoint Presentation</vt:lpstr>
      <vt:lpstr>PowerPoint Presentation</vt:lpstr>
      <vt:lpstr>OSHA CODING SYSTEM</vt:lpstr>
      <vt:lpstr>Voluntary Standards</vt:lpstr>
      <vt:lpstr>PowerPoint Presentation</vt:lpstr>
      <vt:lpstr>PowerPoint Presentation</vt:lpstr>
      <vt:lpstr>PowerPoint Presentation</vt:lpstr>
      <vt:lpstr>Statutory Standards</vt:lpstr>
      <vt:lpstr>PowerPoint Presentation</vt:lpstr>
      <vt:lpstr>TOP 10 OSHA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NOGAPS FACILITY, EMEYAL1, BAYELSA STATE</dc:title>
  <dc:creator>Sunday Oguntunji</dc:creator>
  <cp:lastModifiedBy>ANDREW</cp:lastModifiedBy>
  <cp:revision>123</cp:revision>
  <dcterms:created xsi:type="dcterms:W3CDTF">2021-04-17T07:51:07Z</dcterms:created>
  <dcterms:modified xsi:type="dcterms:W3CDTF">2022-11-13T03:47:11Z</dcterms:modified>
</cp:coreProperties>
</file>